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71" r:id="rId3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5A39"/>
    <a:srgbClr val="7EC1AD"/>
    <a:srgbClr val="4BA2C4"/>
    <a:srgbClr val="EA5A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浅色样式 2 - 强调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44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2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4EDD15-B10E-45B1-8A11-F042C7C0901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806E0-932A-44E2-9763-F149BCFC44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ED8765-8EF3-408C-9341-152904E414E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D3E19-BF5F-41BD-AB2D-8A1B27ACC65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C332-BB41-4087-B440-433BF727A5B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D3E19-BF5F-41BD-AB2D-8A1B27ACC65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C332-BB41-4087-B440-433BF727A5B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D3E19-BF5F-41BD-AB2D-8A1B27ACC65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C332-BB41-4087-B440-433BF727A5B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xfrm>
            <a:off x="5504656" y="6438900"/>
            <a:ext cx="1802924" cy="215900"/>
          </a:xfrm>
        </p:spPr>
        <p:txBody>
          <a:bodyPr/>
          <a:lstStyle/>
          <a:p>
            <a:fld id="{A50ECBEB-8597-4EA4-9D29-E1D7025CFAA0}" type="datetime1">
              <a:rPr lang="zh-CN" altLang="en-US" smtClean="0"/>
            </a:fld>
            <a:endParaRPr lang="zh-CN" altLang="en-US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60401" y="6438900"/>
            <a:ext cx="3992171" cy="2159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857452" y="6438900"/>
            <a:ext cx="2661448" cy="215900"/>
          </a:xfrm>
        </p:spPr>
        <p:txBody>
          <a:bodyPr/>
          <a:lstStyle/>
          <a:p>
            <a:fld id="{7F65B630-C7FF-41C0-9923-C5E5E29EED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D3E19-BF5F-41BD-AB2D-8A1B27ACC65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C332-BB41-4087-B440-433BF727A5B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D3E19-BF5F-41BD-AB2D-8A1B27ACC65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C332-BB41-4087-B440-433BF727A5B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D3E19-BF5F-41BD-AB2D-8A1B27ACC65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C332-BB41-4087-B440-433BF727A5B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D3E19-BF5F-41BD-AB2D-8A1B27ACC65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C332-BB41-4087-B440-433BF727A5B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D3E19-BF5F-41BD-AB2D-8A1B27ACC65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C332-BB41-4087-B440-433BF727A5B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D3E19-BF5F-41BD-AB2D-8A1B27ACC65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C332-BB41-4087-B440-433BF727A5B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D3E19-BF5F-41BD-AB2D-8A1B27ACC65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C332-BB41-4087-B440-433BF727A5B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D3E19-BF5F-41BD-AB2D-8A1B27ACC65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C332-BB41-4087-B440-433BF727A5B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D3E19-BF5F-41BD-AB2D-8A1B27ACC65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FC332-BB41-4087-B440-433BF727A5B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: 形状 12"/>
          <p:cNvSpPr/>
          <p:nvPr/>
        </p:nvSpPr>
        <p:spPr bwMode="auto">
          <a:xfrm>
            <a:off x="961451" y="884002"/>
            <a:ext cx="3390314" cy="5943599"/>
          </a:xfrm>
          <a:custGeom>
            <a:avLst/>
            <a:gdLst>
              <a:gd name="T0" fmla="*/ 8 w 1574"/>
              <a:gd name="T1" fmla="*/ 2036 h 2076"/>
              <a:gd name="T2" fmla="*/ 18 w 1574"/>
              <a:gd name="T3" fmla="*/ 1997 h 2076"/>
              <a:gd name="T4" fmla="*/ 27 w 1574"/>
              <a:gd name="T5" fmla="*/ 1957 h 2076"/>
              <a:gd name="T6" fmla="*/ 34 w 1574"/>
              <a:gd name="T7" fmla="*/ 1918 h 2076"/>
              <a:gd name="T8" fmla="*/ 36 w 1574"/>
              <a:gd name="T9" fmla="*/ 1918 h 2076"/>
              <a:gd name="T10" fmla="*/ 66 w 1574"/>
              <a:gd name="T11" fmla="*/ 1801 h 2076"/>
              <a:gd name="T12" fmla="*/ 79 w 1574"/>
              <a:gd name="T13" fmla="*/ 1763 h 2076"/>
              <a:gd name="T14" fmla="*/ 92 w 1574"/>
              <a:gd name="T15" fmla="*/ 1724 h 2076"/>
              <a:gd name="T16" fmla="*/ 102 w 1574"/>
              <a:gd name="T17" fmla="*/ 1685 h 2076"/>
              <a:gd name="T18" fmla="*/ 104 w 1574"/>
              <a:gd name="T19" fmla="*/ 1686 h 2076"/>
              <a:gd name="T20" fmla="*/ 143 w 1574"/>
              <a:gd name="T21" fmla="*/ 1572 h 2076"/>
              <a:gd name="T22" fmla="*/ 160 w 1574"/>
              <a:gd name="T23" fmla="*/ 1535 h 2076"/>
              <a:gd name="T24" fmla="*/ 175 w 1574"/>
              <a:gd name="T25" fmla="*/ 1498 h 2076"/>
              <a:gd name="T26" fmla="*/ 189 w 1574"/>
              <a:gd name="T27" fmla="*/ 1460 h 2076"/>
              <a:gd name="T28" fmla="*/ 191 w 1574"/>
              <a:gd name="T29" fmla="*/ 1461 h 2076"/>
              <a:gd name="T30" fmla="*/ 240 w 1574"/>
              <a:gd name="T31" fmla="*/ 1350 h 2076"/>
              <a:gd name="T32" fmla="*/ 259 w 1574"/>
              <a:gd name="T33" fmla="*/ 1315 h 2076"/>
              <a:gd name="T34" fmla="*/ 278 w 1574"/>
              <a:gd name="T35" fmla="*/ 1279 h 2076"/>
              <a:gd name="T36" fmla="*/ 295 w 1574"/>
              <a:gd name="T37" fmla="*/ 1242 h 2076"/>
              <a:gd name="T38" fmla="*/ 296 w 1574"/>
              <a:gd name="T39" fmla="*/ 1243 h 2076"/>
              <a:gd name="T40" fmla="*/ 354 w 1574"/>
              <a:gd name="T41" fmla="*/ 1137 h 2076"/>
              <a:gd name="T42" fmla="*/ 376 w 1574"/>
              <a:gd name="T43" fmla="*/ 1103 h 2076"/>
              <a:gd name="T44" fmla="*/ 398 w 1574"/>
              <a:gd name="T45" fmla="*/ 1069 h 2076"/>
              <a:gd name="T46" fmla="*/ 417 w 1574"/>
              <a:gd name="T47" fmla="*/ 1034 h 2076"/>
              <a:gd name="T48" fmla="*/ 419 w 1574"/>
              <a:gd name="T49" fmla="*/ 1035 h 2076"/>
              <a:gd name="T50" fmla="*/ 485 w 1574"/>
              <a:gd name="T51" fmla="*/ 934 h 2076"/>
              <a:gd name="T52" fmla="*/ 510 w 1574"/>
              <a:gd name="T53" fmla="*/ 902 h 2076"/>
              <a:gd name="T54" fmla="*/ 534 w 1574"/>
              <a:gd name="T55" fmla="*/ 870 h 2076"/>
              <a:gd name="T56" fmla="*/ 557 w 1574"/>
              <a:gd name="T57" fmla="*/ 837 h 2076"/>
              <a:gd name="T58" fmla="*/ 559 w 1574"/>
              <a:gd name="T59" fmla="*/ 838 h 2076"/>
              <a:gd name="T60" fmla="*/ 633 w 1574"/>
              <a:gd name="T61" fmla="*/ 743 h 2076"/>
              <a:gd name="T62" fmla="*/ 660 w 1574"/>
              <a:gd name="T63" fmla="*/ 713 h 2076"/>
              <a:gd name="T64" fmla="*/ 687 w 1574"/>
              <a:gd name="T65" fmla="*/ 683 h 2076"/>
              <a:gd name="T66" fmla="*/ 712 w 1574"/>
              <a:gd name="T67" fmla="*/ 652 h 2076"/>
              <a:gd name="T68" fmla="*/ 714 w 1574"/>
              <a:gd name="T69" fmla="*/ 653 h 2076"/>
              <a:gd name="T70" fmla="*/ 795 w 1574"/>
              <a:gd name="T71" fmla="*/ 564 h 2076"/>
              <a:gd name="T72" fmla="*/ 825 w 1574"/>
              <a:gd name="T73" fmla="*/ 537 h 2076"/>
              <a:gd name="T74" fmla="*/ 854 w 1574"/>
              <a:gd name="T75" fmla="*/ 509 h 2076"/>
              <a:gd name="T76" fmla="*/ 882 w 1574"/>
              <a:gd name="T77" fmla="*/ 480 h 2076"/>
              <a:gd name="T78" fmla="*/ 883 w 1574"/>
              <a:gd name="T79" fmla="*/ 481 h 2076"/>
              <a:gd name="T80" fmla="*/ 972 w 1574"/>
              <a:gd name="T81" fmla="*/ 400 h 2076"/>
              <a:gd name="T82" fmla="*/ 1004 w 1574"/>
              <a:gd name="T83" fmla="*/ 375 h 2076"/>
              <a:gd name="T84" fmla="*/ 1035 w 1574"/>
              <a:gd name="T85" fmla="*/ 349 h 2076"/>
              <a:gd name="T86" fmla="*/ 1065 w 1574"/>
              <a:gd name="T87" fmla="*/ 323 h 2076"/>
              <a:gd name="T88" fmla="*/ 1066 w 1574"/>
              <a:gd name="T89" fmla="*/ 324 h 2076"/>
              <a:gd name="T90" fmla="*/ 1161 w 1574"/>
              <a:gd name="T91" fmla="*/ 250 h 2076"/>
              <a:gd name="T92" fmla="*/ 1195 w 1574"/>
              <a:gd name="T93" fmla="*/ 228 h 2076"/>
              <a:gd name="T94" fmla="*/ 1228 w 1574"/>
              <a:gd name="T95" fmla="*/ 205 h 2076"/>
              <a:gd name="T96" fmla="*/ 1260 w 1574"/>
              <a:gd name="T97" fmla="*/ 181 h 2076"/>
              <a:gd name="T98" fmla="*/ 1261 w 1574"/>
              <a:gd name="T99" fmla="*/ 183 h 2076"/>
              <a:gd name="T100" fmla="*/ 1362 w 1574"/>
              <a:gd name="T101" fmla="*/ 116 h 2076"/>
              <a:gd name="T102" fmla="*/ 1397 w 1574"/>
              <a:gd name="T103" fmla="*/ 98 h 2076"/>
              <a:gd name="T104" fmla="*/ 1432 w 1574"/>
              <a:gd name="T105" fmla="*/ 77 h 2076"/>
              <a:gd name="T106" fmla="*/ 1466 w 1574"/>
              <a:gd name="T107" fmla="*/ 56 h 2076"/>
              <a:gd name="T108" fmla="*/ 1467 w 1574"/>
              <a:gd name="T109" fmla="*/ 58 h 2076"/>
              <a:gd name="T110" fmla="*/ 1573 w 1574"/>
              <a:gd name="T111" fmla="*/ 0 h 20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574" h="2076">
                <a:moveTo>
                  <a:pt x="2" y="2076"/>
                </a:moveTo>
                <a:cubicBezTo>
                  <a:pt x="0" y="2076"/>
                  <a:pt x="0" y="2076"/>
                  <a:pt x="0" y="2076"/>
                </a:cubicBezTo>
                <a:cubicBezTo>
                  <a:pt x="2" y="2062"/>
                  <a:pt x="5" y="2049"/>
                  <a:pt x="8" y="2036"/>
                </a:cubicBezTo>
                <a:cubicBezTo>
                  <a:pt x="10" y="2036"/>
                  <a:pt x="10" y="2036"/>
                  <a:pt x="10" y="2036"/>
                </a:cubicBezTo>
                <a:cubicBezTo>
                  <a:pt x="7" y="2049"/>
                  <a:pt x="4" y="2063"/>
                  <a:pt x="2" y="2076"/>
                </a:cubicBezTo>
                <a:close/>
                <a:moveTo>
                  <a:pt x="18" y="1997"/>
                </a:moveTo>
                <a:cubicBezTo>
                  <a:pt x="16" y="1996"/>
                  <a:pt x="16" y="1996"/>
                  <a:pt x="16" y="1996"/>
                </a:cubicBezTo>
                <a:cubicBezTo>
                  <a:pt x="19" y="1983"/>
                  <a:pt x="22" y="1970"/>
                  <a:pt x="25" y="1957"/>
                </a:cubicBezTo>
                <a:cubicBezTo>
                  <a:pt x="27" y="1957"/>
                  <a:pt x="27" y="1957"/>
                  <a:pt x="27" y="1957"/>
                </a:cubicBezTo>
                <a:cubicBezTo>
                  <a:pt x="24" y="1971"/>
                  <a:pt x="21" y="1984"/>
                  <a:pt x="18" y="1997"/>
                </a:cubicBezTo>
                <a:close/>
                <a:moveTo>
                  <a:pt x="36" y="1918"/>
                </a:moveTo>
                <a:cubicBezTo>
                  <a:pt x="34" y="1918"/>
                  <a:pt x="34" y="1918"/>
                  <a:pt x="34" y="1918"/>
                </a:cubicBezTo>
                <a:cubicBezTo>
                  <a:pt x="37" y="1905"/>
                  <a:pt x="41" y="1892"/>
                  <a:pt x="44" y="1879"/>
                </a:cubicBezTo>
                <a:cubicBezTo>
                  <a:pt x="46" y="1879"/>
                  <a:pt x="46" y="1879"/>
                  <a:pt x="46" y="1879"/>
                </a:cubicBezTo>
                <a:cubicBezTo>
                  <a:pt x="43" y="1892"/>
                  <a:pt x="39" y="1905"/>
                  <a:pt x="36" y="1918"/>
                </a:cubicBezTo>
                <a:close/>
                <a:moveTo>
                  <a:pt x="57" y="1840"/>
                </a:moveTo>
                <a:cubicBezTo>
                  <a:pt x="55" y="1840"/>
                  <a:pt x="55" y="1840"/>
                  <a:pt x="55" y="1840"/>
                </a:cubicBezTo>
                <a:cubicBezTo>
                  <a:pt x="58" y="1827"/>
                  <a:pt x="62" y="1814"/>
                  <a:pt x="66" y="1801"/>
                </a:cubicBezTo>
                <a:cubicBezTo>
                  <a:pt x="68" y="1801"/>
                  <a:pt x="68" y="1801"/>
                  <a:pt x="68" y="1801"/>
                </a:cubicBezTo>
                <a:cubicBezTo>
                  <a:pt x="64" y="1814"/>
                  <a:pt x="60" y="1827"/>
                  <a:pt x="57" y="1840"/>
                </a:cubicBezTo>
                <a:close/>
                <a:moveTo>
                  <a:pt x="79" y="1763"/>
                </a:moveTo>
                <a:cubicBezTo>
                  <a:pt x="77" y="1762"/>
                  <a:pt x="77" y="1762"/>
                  <a:pt x="77" y="1762"/>
                </a:cubicBezTo>
                <a:cubicBezTo>
                  <a:pt x="81" y="1749"/>
                  <a:pt x="85" y="1737"/>
                  <a:pt x="90" y="1724"/>
                </a:cubicBezTo>
                <a:cubicBezTo>
                  <a:pt x="92" y="1724"/>
                  <a:pt x="92" y="1724"/>
                  <a:pt x="92" y="1724"/>
                </a:cubicBezTo>
                <a:cubicBezTo>
                  <a:pt x="87" y="1737"/>
                  <a:pt x="83" y="1750"/>
                  <a:pt x="79" y="1763"/>
                </a:cubicBezTo>
                <a:close/>
                <a:moveTo>
                  <a:pt x="104" y="1686"/>
                </a:moveTo>
                <a:cubicBezTo>
                  <a:pt x="102" y="1685"/>
                  <a:pt x="102" y="1685"/>
                  <a:pt x="102" y="1685"/>
                </a:cubicBezTo>
                <a:cubicBezTo>
                  <a:pt x="107" y="1673"/>
                  <a:pt x="111" y="1660"/>
                  <a:pt x="115" y="1647"/>
                </a:cubicBezTo>
                <a:cubicBezTo>
                  <a:pt x="117" y="1648"/>
                  <a:pt x="117" y="1648"/>
                  <a:pt x="117" y="1648"/>
                </a:cubicBezTo>
                <a:cubicBezTo>
                  <a:pt x="113" y="1661"/>
                  <a:pt x="108" y="1673"/>
                  <a:pt x="104" y="1686"/>
                </a:cubicBezTo>
                <a:close/>
                <a:moveTo>
                  <a:pt x="131" y="1610"/>
                </a:moveTo>
                <a:cubicBezTo>
                  <a:pt x="129" y="1609"/>
                  <a:pt x="129" y="1609"/>
                  <a:pt x="129" y="1609"/>
                </a:cubicBezTo>
                <a:cubicBezTo>
                  <a:pt x="134" y="1597"/>
                  <a:pt x="139" y="1584"/>
                  <a:pt x="143" y="1572"/>
                </a:cubicBezTo>
                <a:cubicBezTo>
                  <a:pt x="145" y="1572"/>
                  <a:pt x="145" y="1572"/>
                  <a:pt x="145" y="1572"/>
                </a:cubicBezTo>
                <a:cubicBezTo>
                  <a:pt x="140" y="1585"/>
                  <a:pt x="136" y="1598"/>
                  <a:pt x="131" y="1610"/>
                </a:cubicBezTo>
                <a:close/>
                <a:moveTo>
                  <a:pt x="160" y="1535"/>
                </a:moveTo>
                <a:cubicBezTo>
                  <a:pt x="158" y="1534"/>
                  <a:pt x="158" y="1534"/>
                  <a:pt x="158" y="1534"/>
                </a:cubicBezTo>
                <a:cubicBezTo>
                  <a:pt x="163" y="1522"/>
                  <a:pt x="168" y="1509"/>
                  <a:pt x="173" y="1497"/>
                </a:cubicBezTo>
                <a:cubicBezTo>
                  <a:pt x="175" y="1498"/>
                  <a:pt x="175" y="1498"/>
                  <a:pt x="175" y="1498"/>
                </a:cubicBezTo>
                <a:cubicBezTo>
                  <a:pt x="170" y="1510"/>
                  <a:pt x="165" y="1523"/>
                  <a:pt x="160" y="1535"/>
                </a:cubicBezTo>
                <a:close/>
                <a:moveTo>
                  <a:pt x="191" y="1461"/>
                </a:moveTo>
                <a:cubicBezTo>
                  <a:pt x="189" y="1460"/>
                  <a:pt x="189" y="1460"/>
                  <a:pt x="189" y="1460"/>
                </a:cubicBezTo>
                <a:cubicBezTo>
                  <a:pt x="195" y="1448"/>
                  <a:pt x="200" y="1435"/>
                  <a:pt x="206" y="1423"/>
                </a:cubicBezTo>
                <a:cubicBezTo>
                  <a:pt x="207" y="1424"/>
                  <a:pt x="207" y="1424"/>
                  <a:pt x="207" y="1424"/>
                </a:cubicBezTo>
                <a:cubicBezTo>
                  <a:pt x="202" y="1436"/>
                  <a:pt x="196" y="1448"/>
                  <a:pt x="191" y="1461"/>
                </a:cubicBezTo>
                <a:close/>
                <a:moveTo>
                  <a:pt x="224" y="1387"/>
                </a:moveTo>
                <a:cubicBezTo>
                  <a:pt x="222" y="1386"/>
                  <a:pt x="222" y="1386"/>
                  <a:pt x="222" y="1386"/>
                </a:cubicBezTo>
                <a:cubicBezTo>
                  <a:pt x="228" y="1374"/>
                  <a:pt x="234" y="1362"/>
                  <a:pt x="240" y="1350"/>
                </a:cubicBezTo>
                <a:cubicBezTo>
                  <a:pt x="241" y="1351"/>
                  <a:pt x="241" y="1351"/>
                  <a:pt x="241" y="1351"/>
                </a:cubicBezTo>
                <a:cubicBezTo>
                  <a:pt x="236" y="1363"/>
                  <a:pt x="230" y="1375"/>
                  <a:pt x="224" y="1387"/>
                </a:cubicBezTo>
                <a:close/>
                <a:moveTo>
                  <a:pt x="259" y="1315"/>
                </a:moveTo>
                <a:cubicBezTo>
                  <a:pt x="257" y="1314"/>
                  <a:pt x="257" y="1314"/>
                  <a:pt x="257" y="1314"/>
                </a:cubicBezTo>
                <a:cubicBezTo>
                  <a:pt x="264" y="1302"/>
                  <a:pt x="270" y="1290"/>
                  <a:pt x="276" y="1278"/>
                </a:cubicBezTo>
                <a:cubicBezTo>
                  <a:pt x="278" y="1279"/>
                  <a:pt x="278" y="1279"/>
                  <a:pt x="278" y="1279"/>
                </a:cubicBezTo>
                <a:cubicBezTo>
                  <a:pt x="271" y="1291"/>
                  <a:pt x="265" y="1303"/>
                  <a:pt x="259" y="1315"/>
                </a:cubicBezTo>
                <a:close/>
                <a:moveTo>
                  <a:pt x="296" y="1243"/>
                </a:moveTo>
                <a:cubicBezTo>
                  <a:pt x="295" y="1242"/>
                  <a:pt x="295" y="1242"/>
                  <a:pt x="295" y="1242"/>
                </a:cubicBezTo>
                <a:cubicBezTo>
                  <a:pt x="301" y="1230"/>
                  <a:pt x="307" y="1218"/>
                  <a:pt x="314" y="1207"/>
                </a:cubicBezTo>
                <a:cubicBezTo>
                  <a:pt x="316" y="1208"/>
                  <a:pt x="316" y="1208"/>
                  <a:pt x="316" y="1208"/>
                </a:cubicBezTo>
                <a:cubicBezTo>
                  <a:pt x="309" y="1219"/>
                  <a:pt x="303" y="1231"/>
                  <a:pt x="296" y="1243"/>
                </a:cubicBezTo>
                <a:close/>
                <a:moveTo>
                  <a:pt x="335" y="1173"/>
                </a:moveTo>
                <a:cubicBezTo>
                  <a:pt x="334" y="1172"/>
                  <a:pt x="334" y="1172"/>
                  <a:pt x="334" y="1172"/>
                </a:cubicBezTo>
                <a:cubicBezTo>
                  <a:pt x="340" y="1160"/>
                  <a:pt x="347" y="1148"/>
                  <a:pt x="354" y="1137"/>
                </a:cubicBezTo>
                <a:cubicBezTo>
                  <a:pt x="356" y="1138"/>
                  <a:pt x="356" y="1138"/>
                  <a:pt x="356" y="1138"/>
                </a:cubicBezTo>
                <a:cubicBezTo>
                  <a:pt x="349" y="1149"/>
                  <a:pt x="342" y="1161"/>
                  <a:pt x="335" y="1173"/>
                </a:cubicBezTo>
                <a:close/>
                <a:moveTo>
                  <a:pt x="376" y="1103"/>
                </a:moveTo>
                <a:cubicBezTo>
                  <a:pt x="375" y="1102"/>
                  <a:pt x="375" y="1102"/>
                  <a:pt x="375" y="1102"/>
                </a:cubicBezTo>
                <a:cubicBezTo>
                  <a:pt x="382" y="1091"/>
                  <a:pt x="389" y="1079"/>
                  <a:pt x="396" y="1068"/>
                </a:cubicBezTo>
                <a:cubicBezTo>
                  <a:pt x="398" y="1069"/>
                  <a:pt x="398" y="1069"/>
                  <a:pt x="398" y="1069"/>
                </a:cubicBezTo>
                <a:cubicBezTo>
                  <a:pt x="390" y="1080"/>
                  <a:pt x="383" y="1092"/>
                  <a:pt x="376" y="1103"/>
                </a:cubicBezTo>
                <a:close/>
                <a:moveTo>
                  <a:pt x="419" y="1035"/>
                </a:moveTo>
                <a:cubicBezTo>
                  <a:pt x="417" y="1034"/>
                  <a:pt x="417" y="1034"/>
                  <a:pt x="417" y="1034"/>
                </a:cubicBezTo>
                <a:cubicBezTo>
                  <a:pt x="425" y="1023"/>
                  <a:pt x="432" y="1011"/>
                  <a:pt x="440" y="1000"/>
                </a:cubicBezTo>
                <a:cubicBezTo>
                  <a:pt x="441" y="1002"/>
                  <a:pt x="441" y="1002"/>
                  <a:pt x="441" y="1002"/>
                </a:cubicBezTo>
                <a:cubicBezTo>
                  <a:pt x="434" y="1013"/>
                  <a:pt x="426" y="1024"/>
                  <a:pt x="419" y="1035"/>
                </a:cubicBezTo>
                <a:close/>
                <a:moveTo>
                  <a:pt x="464" y="968"/>
                </a:moveTo>
                <a:cubicBezTo>
                  <a:pt x="462" y="967"/>
                  <a:pt x="462" y="967"/>
                  <a:pt x="462" y="967"/>
                </a:cubicBezTo>
                <a:cubicBezTo>
                  <a:pt x="470" y="956"/>
                  <a:pt x="477" y="945"/>
                  <a:pt x="485" y="934"/>
                </a:cubicBezTo>
                <a:cubicBezTo>
                  <a:pt x="487" y="935"/>
                  <a:pt x="487" y="935"/>
                  <a:pt x="487" y="935"/>
                </a:cubicBezTo>
                <a:cubicBezTo>
                  <a:pt x="479" y="946"/>
                  <a:pt x="471" y="957"/>
                  <a:pt x="464" y="968"/>
                </a:cubicBezTo>
                <a:close/>
                <a:moveTo>
                  <a:pt x="510" y="902"/>
                </a:moveTo>
                <a:cubicBezTo>
                  <a:pt x="509" y="901"/>
                  <a:pt x="509" y="901"/>
                  <a:pt x="509" y="901"/>
                </a:cubicBezTo>
                <a:cubicBezTo>
                  <a:pt x="517" y="890"/>
                  <a:pt x="525" y="880"/>
                  <a:pt x="533" y="869"/>
                </a:cubicBezTo>
                <a:cubicBezTo>
                  <a:pt x="534" y="870"/>
                  <a:pt x="534" y="870"/>
                  <a:pt x="534" y="870"/>
                </a:cubicBezTo>
                <a:cubicBezTo>
                  <a:pt x="526" y="881"/>
                  <a:pt x="518" y="892"/>
                  <a:pt x="510" y="902"/>
                </a:cubicBezTo>
                <a:close/>
                <a:moveTo>
                  <a:pt x="559" y="838"/>
                </a:moveTo>
                <a:cubicBezTo>
                  <a:pt x="557" y="837"/>
                  <a:pt x="557" y="837"/>
                  <a:pt x="557" y="837"/>
                </a:cubicBezTo>
                <a:cubicBezTo>
                  <a:pt x="565" y="826"/>
                  <a:pt x="573" y="816"/>
                  <a:pt x="582" y="805"/>
                </a:cubicBezTo>
                <a:cubicBezTo>
                  <a:pt x="583" y="806"/>
                  <a:pt x="583" y="806"/>
                  <a:pt x="583" y="806"/>
                </a:cubicBezTo>
                <a:cubicBezTo>
                  <a:pt x="575" y="817"/>
                  <a:pt x="567" y="828"/>
                  <a:pt x="559" y="838"/>
                </a:cubicBezTo>
                <a:close/>
                <a:moveTo>
                  <a:pt x="609" y="775"/>
                </a:moveTo>
                <a:cubicBezTo>
                  <a:pt x="607" y="774"/>
                  <a:pt x="607" y="774"/>
                  <a:pt x="607" y="774"/>
                </a:cubicBezTo>
                <a:cubicBezTo>
                  <a:pt x="615" y="763"/>
                  <a:pt x="624" y="753"/>
                  <a:pt x="633" y="743"/>
                </a:cubicBezTo>
                <a:cubicBezTo>
                  <a:pt x="634" y="744"/>
                  <a:pt x="634" y="744"/>
                  <a:pt x="634" y="744"/>
                </a:cubicBezTo>
                <a:cubicBezTo>
                  <a:pt x="626" y="754"/>
                  <a:pt x="617" y="765"/>
                  <a:pt x="609" y="775"/>
                </a:cubicBezTo>
                <a:close/>
                <a:moveTo>
                  <a:pt x="660" y="713"/>
                </a:moveTo>
                <a:cubicBezTo>
                  <a:pt x="659" y="712"/>
                  <a:pt x="659" y="712"/>
                  <a:pt x="659" y="712"/>
                </a:cubicBezTo>
                <a:cubicBezTo>
                  <a:pt x="667" y="702"/>
                  <a:pt x="676" y="692"/>
                  <a:pt x="685" y="682"/>
                </a:cubicBezTo>
                <a:cubicBezTo>
                  <a:pt x="687" y="683"/>
                  <a:pt x="687" y="683"/>
                  <a:pt x="687" y="683"/>
                </a:cubicBezTo>
                <a:cubicBezTo>
                  <a:pt x="678" y="693"/>
                  <a:pt x="669" y="703"/>
                  <a:pt x="660" y="713"/>
                </a:cubicBezTo>
                <a:close/>
                <a:moveTo>
                  <a:pt x="714" y="653"/>
                </a:moveTo>
                <a:cubicBezTo>
                  <a:pt x="712" y="652"/>
                  <a:pt x="712" y="652"/>
                  <a:pt x="712" y="652"/>
                </a:cubicBezTo>
                <a:cubicBezTo>
                  <a:pt x="721" y="642"/>
                  <a:pt x="730" y="632"/>
                  <a:pt x="739" y="622"/>
                </a:cubicBezTo>
                <a:cubicBezTo>
                  <a:pt x="741" y="624"/>
                  <a:pt x="741" y="624"/>
                  <a:pt x="741" y="624"/>
                </a:cubicBezTo>
                <a:cubicBezTo>
                  <a:pt x="732" y="633"/>
                  <a:pt x="723" y="643"/>
                  <a:pt x="714" y="653"/>
                </a:cubicBezTo>
                <a:close/>
                <a:moveTo>
                  <a:pt x="769" y="594"/>
                </a:moveTo>
                <a:cubicBezTo>
                  <a:pt x="767" y="593"/>
                  <a:pt x="767" y="593"/>
                  <a:pt x="767" y="593"/>
                </a:cubicBezTo>
                <a:cubicBezTo>
                  <a:pt x="776" y="583"/>
                  <a:pt x="786" y="574"/>
                  <a:pt x="795" y="564"/>
                </a:cubicBezTo>
                <a:cubicBezTo>
                  <a:pt x="797" y="566"/>
                  <a:pt x="797" y="566"/>
                  <a:pt x="797" y="566"/>
                </a:cubicBezTo>
                <a:cubicBezTo>
                  <a:pt x="787" y="575"/>
                  <a:pt x="778" y="585"/>
                  <a:pt x="769" y="594"/>
                </a:cubicBezTo>
                <a:close/>
                <a:moveTo>
                  <a:pt x="825" y="537"/>
                </a:moveTo>
                <a:cubicBezTo>
                  <a:pt x="824" y="536"/>
                  <a:pt x="824" y="536"/>
                  <a:pt x="824" y="536"/>
                </a:cubicBezTo>
                <a:cubicBezTo>
                  <a:pt x="833" y="526"/>
                  <a:pt x="843" y="517"/>
                  <a:pt x="853" y="508"/>
                </a:cubicBezTo>
                <a:cubicBezTo>
                  <a:pt x="854" y="509"/>
                  <a:pt x="854" y="509"/>
                  <a:pt x="854" y="509"/>
                </a:cubicBezTo>
                <a:cubicBezTo>
                  <a:pt x="844" y="518"/>
                  <a:pt x="835" y="528"/>
                  <a:pt x="825" y="537"/>
                </a:cubicBezTo>
                <a:close/>
                <a:moveTo>
                  <a:pt x="883" y="481"/>
                </a:moveTo>
                <a:cubicBezTo>
                  <a:pt x="882" y="480"/>
                  <a:pt x="882" y="480"/>
                  <a:pt x="882" y="480"/>
                </a:cubicBezTo>
                <a:cubicBezTo>
                  <a:pt x="892" y="471"/>
                  <a:pt x="902" y="462"/>
                  <a:pt x="911" y="453"/>
                </a:cubicBezTo>
                <a:cubicBezTo>
                  <a:pt x="913" y="454"/>
                  <a:pt x="913" y="454"/>
                  <a:pt x="913" y="454"/>
                </a:cubicBezTo>
                <a:cubicBezTo>
                  <a:pt x="903" y="463"/>
                  <a:pt x="893" y="472"/>
                  <a:pt x="883" y="481"/>
                </a:cubicBezTo>
                <a:close/>
                <a:moveTo>
                  <a:pt x="943" y="427"/>
                </a:moveTo>
                <a:cubicBezTo>
                  <a:pt x="941" y="426"/>
                  <a:pt x="941" y="426"/>
                  <a:pt x="941" y="426"/>
                </a:cubicBezTo>
                <a:cubicBezTo>
                  <a:pt x="951" y="417"/>
                  <a:pt x="962" y="408"/>
                  <a:pt x="972" y="400"/>
                </a:cubicBezTo>
                <a:cubicBezTo>
                  <a:pt x="973" y="401"/>
                  <a:pt x="973" y="401"/>
                  <a:pt x="973" y="401"/>
                </a:cubicBezTo>
                <a:cubicBezTo>
                  <a:pt x="963" y="410"/>
                  <a:pt x="953" y="419"/>
                  <a:pt x="943" y="427"/>
                </a:cubicBezTo>
                <a:close/>
                <a:moveTo>
                  <a:pt x="1004" y="375"/>
                </a:moveTo>
                <a:cubicBezTo>
                  <a:pt x="1002" y="374"/>
                  <a:pt x="1002" y="374"/>
                  <a:pt x="1002" y="374"/>
                </a:cubicBezTo>
                <a:cubicBezTo>
                  <a:pt x="1013" y="365"/>
                  <a:pt x="1023" y="356"/>
                  <a:pt x="1033" y="348"/>
                </a:cubicBezTo>
                <a:cubicBezTo>
                  <a:pt x="1035" y="349"/>
                  <a:pt x="1035" y="349"/>
                  <a:pt x="1035" y="349"/>
                </a:cubicBezTo>
                <a:cubicBezTo>
                  <a:pt x="1024" y="358"/>
                  <a:pt x="1014" y="366"/>
                  <a:pt x="1004" y="375"/>
                </a:cubicBezTo>
                <a:close/>
                <a:moveTo>
                  <a:pt x="1066" y="324"/>
                </a:moveTo>
                <a:cubicBezTo>
                  <a:pt x="1065" y="323"/>
                  <a:pt x="1065" y="323"/>
                  <a:pt x="1065" y="323"/>
                </a:cubicBezTo>
                <a:cubicBezTo>
                  <a:pt x="1075" y="315"/>
                  <a:pt x="1086" y="306"/>
                  <a:pt x="1097" y="298"/>
                </a:cubicBezTo>
                <a:cubicBezTo>
                  <a:pt x="1098" y="300"/>
                  <a:pt x="1098" y="300"/>
                  <a:pt x="1098" y="300"/>
                </a:cubicBezTo>
                <a:cubicBezTo>
                  <a:pt x="1087" y="308"/>
                  <a:pt x="1077" y="316"/>
                  <a:pt x="1066" y="324"/>
                </a:cubicBezTo>
                <a:close/>
                <a:moveTo>
                  <a:pt x="1130" y="275"/>
                </a:moveTo>
                <a:cubicBezTo>
                  <a:pt x="1129" y="274"/>
                  <a:pt x="1129" y="274"/>
                  <a:pt x="1129" y="274"/>
                </a:cubicBezTo>
                <a:cubicBezTo>
                  <a:pt x="1139" y="266"/>
                  <a:pt x="1150" y="258"/>
                  <a:pt x="1161" y="250"/>
                </a:cubicBezTo>
                <a:cubicBezTo>
                  <a:pt x="1162" y="252"/>
                  <a:pt x="1162" y="252"/>
                  <a:pt x="1162" y="252"/>
                </a:cubicBezTo>
                <a:cubicBezTo>
                  <a:pt x="1151" y="259"/>
                  <a:pt x="1141" y="267"/>
                  <a:pt x="1130" y="275"/>
                </a:cubicBezTo>
                <a:close/>
                <a:moveTo>
                  <a:pt x="1195" y="228"/>
                </a:moveTo>
                <a:cubicBezTo>
                  <a:pt x="1194" y="227"/>
                  <a:pt x="1194" y="227"/>
                  <a:pt x="1194" y="227"/>
                </a:cubicBezTo>
                <a:cubicBezTo>
                  <a:pt x="1205" y="219"/>
                  <a:pt x="1216" y="211"/>
                  <a:pt x="1227" y="204"/>
                </a:cubicBezTo>
                <a:cubicBezTo>
                  <a:pt x="1228" y="205"/>
                  <a:pt x="1228" y="205"/>
                  <a:pt x="1228" y="205"/>
                </a:cubicBezTo>
                <a:cubicBezTo>
                  <a:pt x="1217" y="213"/>
                  <a:pt x="1206" y="221"/>
                  <a:pt x="1195" y="228"/>
                </a:cubicBezTo>
                <a:close/>
                <a:moveTo>
                  <a:pt x="1261" y="183"/>
                </a:moveTo>
                <a:cubicBezTo>
                  <a:pt x="1260" y="181"/>
                  <a:pt x="1260" y="181"/>
                  <a:pt x="1260" y="181"/>
                </a:cubicBezTo>
                <a:cubicBezTo>
                  <a:pt x="1271" y="174"/>
                  <a:pt x="1283" y="166"/>
                  <a:pt x="1294" y="159"/>
                </a:cubicBezTo>
                <a:cubicBezTo>
                  <a:pt x="1295" y="161"/>
                  <a:pt x="1295" y="161"/>
                  <a:pt x="1295" y="161"/>
                </a:cubicBezTo>
                <a:cubicBezTo>
                  <a:pt x="1284" y="168"/>
                  <a:pt x="1272" y="175"/>
                  <a:pt x="1261" y="183"/>
                </a:cubicBezTo>
                <a:close/>
                <a:moveTo>
                  <a:pt x="1329" y="139"/>
                </a:moveTo>
                <a:cubicBezTo>
                  <a:pt x="1328" y="138"/>
                  <a:pt x="1328" y="138"/>
                  <a:pt x="1328" y="138"/>
                </a:cubicBezTo>
                <a:cubicBezTo>
                  <a:pt x="1339" y="130"/>
                  <a:pt x="1351" y="123"/>
                  <a:pt x="1362" y="116"/>
                </a:cubicBezTo>
                <a:cubicBezTo>
                  <a:pt x="1363" y="118"/>
                  <a:pt x="1363" y="118"/>
                  <a:pt x="1363" y="118"/>
                </a:cubicBezTo>
                <a:cubicBezTo>
                  <a:pt x="1352" y="125"/>
                  <a:pt x="1340" y="132"/>
                  <a:pt x="1329" y="139"/>
                </a:cubicBezTo>
                <a:close/>
                <a:moveTo>
                  <a:pt x="1397" y="98"/>
                </a:moveTo>
                <a:cubicBezTo>
                  <a:pt x="1396" y="96"/>
                  <a:pt x="1396" y="96"/>
                  <a:pt x="1396" y="96"/>
                </a:cubicBezTo>
                <a:cubicBezTo>
                  <a:pt x="1408" y="89"/>
                  <a:pt x="1420" y="82"/>
                  <a:pt x="1431" y="76"/>
                </a:cubicBezTo>
                <a:cubicBezTo>
                  <a:pt x="1432" y="77"/>
                  <a:pt x="1432" y="77"/>
                  <a:pt x="1432" y="77"/>
                </a:cubicBezTo>
                <a:cubicBezTo>
                  <a:pt x="1421" y="84"/>
                  <a:pt x="1409" y="91"/>
                  <a:pt x="1397" y="98"/>
                </a:cubicBezTo>
                <a:close/>
                <a:moveTo>
                  <a:pt x="1467" y="58"/>
                </a:moveTo>
                <a:cubicBezTo>
                  <a:pt x="1466" y="56"/>
                  <a:pt x="1466" y="56"/>
                  <a:pt x="1466" y="56"/>
                </a:cubicBezTo>
                <a:cubicBezTo>
                  <a:pt x="1478" y="50"/>
                  <a:pt x="1490" y="43"/>
                  <a:pt x="1502" y="37"/>
                </a:cubicBezTo>
                <a:cubicBezTo>
                  <a:pt x="1503" y="39"/>
                  <a:pt x="1503" y="39"/>
                  <a:pt x="1503" y="39"/>
                </a:cubicBezTo>
                <a:cubicBezTo>
                  <a:pt x="1491" y="45"/>
                  <a:pt x="1479" y="51"/>
                  <a:pt x="1467" y="58"/>
                </a:cubicBezTo>
                <a:close/>
                <a:moveTo>
                  <a:pt x="1538" y="20"/>
                </a:moveTo>
                <a:cubicBezTo>
                  <a:pt x="1537" y="18"/>
                  <a:pt x="1537" y="18"/>
                  <a:pt x="1537" y="18"/>
                </a:cubicBezTo>
                <a:cubicBezTo>
                  <a:pt x="1549" y="12"/>
                  <a:pt x="1561" y="6"/>
                  <a:pt x="1573" y="0"/>
                </a:cubicBezTo>
                <a:cubicBezTo>
                  <a:pt x="1574" y="2"/>
                  <a:pt x="1574" y="2"/>
                  <a:pt x="1574" y="2"/>
                </a:cubicBezTo>
                <a:cubicBezTo>
                  <a:pt x="1562" y="7"/>
                  <a:pt x="1550" y="14"/>
                  <a:pt x="1538" y="20"/>
                </a:cubicBezTo>
                <a:close/>
              </a:path>
            </a:pathLst>
          </a:custGeom>
          <a:solidFill>
            <a:srgbClr val="1E1E1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/>
          </a:p>
        </p:txBody>
      </p:sp>
      <p:sp>
        <p:nvSpPr>
          <p:cNvPr id="14" name="直接连接符 13"/>
          <p:cNvSpPr/>
          <p:nvPr/>
        </p:nvSpPr>
        <p:spPr bwMode="auto">
          <a:xfrm>
            <a:off x="3581457" y="4569779"/>
            <a:ext cx="7843838" cy="0"/>
          </a:xfrm>
          <a:prstGeom prst="line">
            <a:avLst/>
          </a:prstGeom>
          <a:noFill/>
          <a:ln w="6350" cap="flat">
            <a:solidFill>
              <a:srgbClr val="C4C4C4">
                <a:alpha val="60000"/>
              </a:srgbClr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" name="直接连接符 14"/>
          <p:cNvSpPr/>
          <p:nvPr/>
        </p:nvSpPr>
        <p:spPr bwMode="auto">
          <a:xfrm>
            <a:off x="4109368" y="2909221"/>
            <a:ext cx="7246938" cy="0"/>
          </a:xfrm>
          <a:prstGeom prst="line">
            <a:avLst/>
          </a:prstGeom>
          <a:noFill/>
          <a:ln w="6350" cap="flat">
            <a:solidFill>
              <a:srgbClr val="C4C4C4">
                <a:alpha val="60000"/>
              </a:srgbClr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grpSp>
        <p:nvGrpSpPr>
          <p:cNvPr id="5" name="组合 4"/>
          <p:cNvGrpSpPr/>
          <p:nvPr/>
        </p:nvGrpSpPr>
        <p:grpSpPr>
          <a:xfrm>
            <a:off x="1973032" y="3189852"/>
            <a:ext cx="1292122" cy="774700"/>
            <a:chOff x="2309916" y="2781300"/>
            <a:chExt cx="1292122" cy="774700"/>
          </a:xfrm>
        </p:grpSpPr>
        <p:sp>
          <p:nvSpPr>
            <p:cNvPr id="10" name="任意多边形: 形状 9"/>
            <p:cNvSpPr/>
            <p:nvPr/>
          </p:nvSpPr>
          <p:spPr bwMode="auto">
            <a:xfrm>
              <a:off x="2471738" y="2781300"/>
              <a:ext cx="1130300" cy="774700"/>
            </a:xfrm>
            <a:custGeom>
              <a:avLst/>
              <a:gdLst>
                <a:gd name="T0" fmla="*/ 234 w 356"/>
                <a:gd name="T1" fmla="*/ 0 h 244"/>
                <a:gd name="T2" fmla="*/ 157 w 356"/>
                <a:gd name="T3" fmla="*/ 27 h 244"/>
                <a:gd name="T4" fmla="*/ 157 w 356"/>
                <a:gd name="T5" fmla="*/ 27 h 244"/>
                <a:gd name="T6" fmla="*/ 156 w 356"/>
                <a:gd name="T7" fmla="*/ 28 h 244"/>
                <a:gd name="T8" fmla="*/ 156 w 356"/>
                <a:gd name="T9" fmla="*/ 28 h 244"/>
                <a:gd name="T10" fmla="*/ 0 w 356"/>
                <a:gd name="T11" fmla="*/ 124 h 244"/>
                <a:gd name="T12" fmla="*/ 152 w 356"/>
                <a:gd name="T13" fmla="*/ 213 h 244"/>
                <a:gd name="T14" fmla="*/ 152 w 356"/>
                <a:gd name="T15" fmla="*/ 213 h 244"/>
                <a:gd name="T16" fmla="*/ 234 w 356"/>
                <a:gd name="T17" fmla="*/ 244 h 244"/>
                <a:gd name="T18" fmla="*/ 356 w 356"/>
                <a:gd name="T19" fmla="*/ 122 h 244"/>
                <a:gd name="T20" fmla="*/ 234 w 356"/>
                <a:gd name="T21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56" h="244">
                  <a:moveTo>
                    <a:pt x="234" y="0"/>
                  </a:moveTo>
                  <a:cubicBezTo>
                    <a:pt x="205" y="0"/>
                    <a:pt x="178" y="10"/>
                    <a:pt x="157" y="27"/>
                  </a:cubicBezTo>
                  <a:cubicBezTo>
                    <a:pt x="157" y="27"/>
                    <a:pt x="157" y="27"/>
                    <a:pt x="157" y="27"/>
                  </a:cubicBezTo>
                  <a:cubicBezTo>
                    <a:pt x="157" y="27"/>
                    <a:pt x="157" y="27"/>
                    <a:pt x="156" y="28"/>
                  </a:cubicBezTo>
                  <a:cubicBezTo>
                    <a:pt x="156" y="28"/>
                    <a:pt x="156" y="28"/>
                    <a:pt x="156" y="28"/>
                  </a:cubicBezTo>
                  <a:cubicBezTo>
                    <a:pt x="146" y="36"/>
                    <a:pt x="42" y="120"/>
                    <a:pt x="0" y="124"/>
                  </a:cubicBezTo>
                  <a:cubicBezTo>
                    <a:pt x="0" y="124"/>
                    <a:pt x="73" y="145"/>
                    <a:pt x="152" y="213"/>
                  </a:cubicBezTo>
                  <a:cubicBezTo>
                    <a:pt x="152" y="213"/>
                    <a:pt x="152" y="213"/>
                    <a:pt x="152" y="213"/>
                  </a:cubicBezTo>
                  <a:cubicBezTo>
                    <a:pt x="174" y="232"/>
                    <a:pt x="203" y="244"/>
                    <a:pt x="234" y="244"/>
                  </a:cubicBezTo>
                  <a:cubicBezTo>
                    <a:pt x="301" y="244"/>
                    <a:pt x="356" y="189"/>
                    <a:pt x="356" y="122"/>
                  </a:cubicBezTo>
                  <a:cubicBezTo>
                    <a:pt x="356" y="55"/>
                    <a:pt x="301" y="0"/>
                    <a:pt x="234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50000">
                  <a:schemeClr val="accent1"/>
                </a:gs>
              </a:gsLst>
              <a:lin ang="2700000" scaled="0"/>
            </a:gradFill>
          </p:spPr>
          <p:txBody>
            <a:bodyPr wrap="none" lIns="108000" tIns="108000" rIns="108000" bIns="108000" rtlCol="0" anchor="b" anchorCtr="0">
              <a:noAutofit/>
            </a:bodyPr>
            <a:lstStyle/>
            <a:p>
              <a:pPr algn="ctr"/>
              <a:endParaRPr kumimoji="1" lang="zh-CN" altLang="en-US" sz="1400" b="1">
                <a:solidFill>
                  <a:srgbClr val="FFFFFF"/>
                </a:solidFill>
              </a:endParaRPr>
            </a:p>
          </p:txBody>
        </p:sp>
        <p:sp>
          <p:nvSpPr>
            <p:cNvPr id="11" name="椭圆 10"/>
            <p:cNvSpPr/>
            <p:nvPr/>
          </p:nvSpPr>
          <p:spPr>
            <a:xfrm>
              <a:off x="2309916" y="3113192"/>
              <a:ext cx="110916" cy="11091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椭圆 11"/>
            <p:cNvSpPr/>
            <p:nvPr/>
          </p:nvSpPr>
          <p:spPr>
            <a:xfrm>
              <a:off x="2917376" y="2869288"/>
              <a:ext cx="598725" cy="59872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dirty="0">
                  <a:solidFill>
                    <a:srgbClr val="C15A39"/>
                  </a:solidFill>
                </a:rPr>
                <a:t>复赛</a:t>
              </a:r>
              <a:endParaRPr lang="zh-CN" altLang="en-US" dirty="0">
                <a:solidFill>
                  <a:srgbClr val="C15A39"/>
                </a:solidFill>
              </a:endParaRP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3657502" y="3111272"/>
            <a:ext cx="3108122" cy="1189985"/>
            <a:chOff x="5300008" y="1452238"/>
            <a:chExt cx="3108122" cy="1189985"/>
          </a:xfrm>
        </p:grpSpPr>
        <p:sp>
          <p:nvSpPr>
            <p:cNvPr id="8" name="矩形: 圆角 7"/>
            <p:cNvSpPr/>
            <p:nvPr/>
          </p:nvSpPr>
          <p:spPr>
            <a:xfrm>
              <a:off x="5391844" y="1452238"/>
              <a:ext cx="1181100" cy="332578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50000">
                  <a:schemeClr val="accent1"/>
                </a:gs>
              </a:gsLst>
              <a:lin ang="2700000" scaled="0"/>
            </a:gradFill>
          </p:spPr>
          <p:txBody>
            <a:bodyPr wrap="none" lIns="108000" tIns="108000" rIns="108000" bIns="108000" rtlCol="0" anchor="ctr" anchorCtr="0">
              <a:noAutofit/>
            </a:bodyPr>
            <a:lstStyle/>
            <a:p>
              <a:pPr algn="ctr"/>
              <a:r>
                <a:rPr kumimoji="1" lang="en-US" altLang="zh-CN" sz="1400" b="1" dirty="0">
                  <a:solidFill>
                    <a:srgbClr val="FFFFFF"/>
                  </a:solidFill>
                  <a:latin typeface="等线" panose="02010600030101010101" pitchFamily="2" charset="-122"/>
                  <a:ea typeface="等线" panose="02010600030101010101" pitchFamily="2" charset="-122"/>
                </a:rPr>
                <a:t>11.1-11.9</a:t>
              </a:r>
              <a:endParaRPr kumimoji="1" lang="en-US" altLang="zh-CN" sz="1400" b="1" dirty="0">
                <a:solidFill>
                  <a:srgbClr val="FFFFFF"/>
                </a:solidFill>
                <a:latin typeface="等线" panose="02010600030101010101" pitchFamily="2" charset="-122"/>
                <a:ea typeface="等线" panose="02010600030101010101" pitchFamily="2" charset="-122"/>
              </a:endParaRPr>
            </a:p>
          </p:txBody>
        </p:sp>
        <p:sp>
          <p:nvSpPr>
            <p:cNvPr id="9" name="文本框 8"/>
            <p:cNvSpPr txBox="1"/>
            <p:nvPr/>
          </p:nvSpPr>
          <p:spPr>
            <a:xfrm>
              <a:off x="5300008" y="1858633"/>
              <a:ext cx="3108122" cy="7835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1000" dirty="0">
                  <a:latin typeface="等线" panose="02010600030101010101" pitchFamily="2" charset="-122"/>
                  <a:ea typeface="等线" panose="02010600030101010101" pitchFamily="2" charset="-122"/>
                </a:rPr>
                <a:t>晋级选手可修改并重新提交主题陈述材料</a:t>
              </a:r>
              <a:endParaRPr lang="en-US" altLang="zh-CN" sz="1000" dirty="0">
                <a:latin typeface="等线" panose="02010600030101010101" pitchFamily="2" charset="-122"/>
                <a:ea typeface="等线" panose="02010600030101010101" pitchFamily="2" charset="-122"/>
              </a:endParaRPr>
            </a:p>
            <a:p>
              <a:pPr>
                <a:lnSpc>
                  <a:spcPct val="150000"/>
                </a:lnSpc>
              </a:pPr>
              <a:r>
                <a:rPr lang="zh-CN" altLang="en-US" sz="1000" dirty="0">
                  <a:latin typeface="等线" panose="02010600030101010101" pitchFamily="2" charset="-122"/>
                  <a:ea typeface="等线" panose="02010600030101010101" pitchFamily="2" charset="-122"/>
                </a:rPr>
                <a:t>组织指导老师进行</a:t>
              </a:r>
              <a:r>
                <a:rPr lang="en-US" altLang="zh-CN" sz="1000" dirty="0">
                  <a:latin typeface="等线" panose="02010600030101010101" pitchFamily="2" charset="-122"/>
                  <a:ea typeface="等线" panose="02010600030101010101" pitchFamily="2" charset="-122"/>
                </a:rPr>
                <a:t>1</a:t>
              </a:r>
              <a:r>
                <a:rPr lang="zh-CN" altLang="en-US" sz="1000" dirty="0">
                  <a:latin typeface="等线" panose="02010600030101010101" pitchFamily="2" charset="-122"/>
                  <a:ea typeface="等线" panose="02010600030101010101" pitchFamily="2" charset="-122"/>
                </a:rPr>
                <a:t>对</a:t>
              </a:r>
              <a:r>
                <a:rPr lang="en-US" altLang="zh-CN" sz="1000" dirty="0">
                  <a:latin typeface="等线" panose="02010600030101010101" pitchFamily="2" charset="-122"/>
                  <a:ea typeface="等线" panose="02010600030101010101" pitchFamily="2" charset="-122"/>
                </a:rPr>
                <a:t>1</a:t>
              </a:r>
              <a:r>
                <a:rPr lang="zh-CN" altLang="en-US" sz="1000" dirty="0">
                  <a:latin typeface="等线" panose="02010600030101010101" pitchFamily="2" charset="-122"/>
                  <a:ea typeface="等线" panose="02010600030101010101" pitchFamily="2" charset="-122"/>
                </a:rPr>
                <a:t>指导，完善比赛材料</a:t>
              </a:r>
              <a:endParaRPr lang="en-US" altLang="zh-CN" sz="1000" dirty="0">
                <a:latin typeface="等线" panose="02010600030101010101" pitchFamily="2" charset="-122"/>
                <a:ea typeface="等线" panose="02010600030101010101" pitchFamily="2" charset="-122"/>
              </a:endParaRPr>
            </a:p>
            <a:p>
              <a:pPr>
                <a:lnSpc>
                  <a:spcPct val="150000"/>
                </a:lnSpc>
              </a:pPr>
              <a:r>
                <a:rPr lang="zh-CN" altLang="en-US" sz="1000" dirty="0">
                  <a:latin typeface="等线" panose="02010600030101010101" pitchFamily="2" charset="-122"/>
                  <a:ea typeface="等线" panose="02010600030101010101" pitchFamily="2" charset="-122"/>
                </a:rPr>
                <a:t>除晋级选手外，均评为三等奖</a:t>
              </a:r>
              <a:endParaRPr lang="en-US" altLang="zh-CN" sz="1000" dirty="0">
                <a:latin typeface="等线" panose="02010600030101010101" pitchFamily="2" charset="-122"/>
                <a:ea typeface="等线" panose="02010600030101010101" pitchFamily="2" charset="-122"/>
              </a:endParaRPr>
            </a:p>
          </p:txBody>
        </p:sp>
      </p:grpSp>
      <p:sp>
        <p:nvSpPr>
          <p:cNvPr id="7" name="矩形 6"/>
          <p:cNvSpPr/>
          <p:nvPr/>
        </p:nvSpPr>
        <p:spPr>
          <a:xfrm>
            <a:off x="258445" y="2947035"/>
            <a:ext cx="1593850" cy="14141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t" anchorCtr="0">
            <a:noAutofit/>
          </a:bodyPr>
          <a:lstStyle/>
          <a:p>
            <a:pPr algn="l"/>
            <a:r>
              <a:rPr kumimoji="1" lang="zh-CN" altLang="en-US" sz="1200" b="1" dirty="0">
                <a:solidFill>
                  <a:schemeClr val="accent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第一轮：每赛道遴选</a:t>
            </a:r>
            <a:r>
              <a:rPr kumimoji="1" lang="en-US" altLang="zh-CN" sz="1200" b="1" dirty="0">
                <a:solidFill>
                  <a:schemeClr val="accent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30</a:t>
            </a:r>
            <a:r>
              <a:rPr kumimoji="1" lang="zh-CN" altLang="en-US" sz="1200" b="1" dirty="0">
                <a:solidFill>
                  <a:schemeClr val="accent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名优秀选手（作品评审）</a:t>
            </a:r>
            <a:endParaRPr kumimoji="1" lang="zh-CN" altLang="en-US" sz="1200" b="1" dirty="0">
              <a:solidFill>
                <a:schemeClr val="accent1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algn="l"/>
            <a:r>
              <a:rPr kumimoji="1" lang="zh-CN" altLang="en-US" sz="1200" b="1" dirty="0">
                <a:solidFill>
                  <a:schemeClr val="accent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第二轮：每赛道遴选各</a:t>
            </a:r>
            <a:r>
              <a:rPr kumimoji="1" lang="en-US" altLang="zh-CN" sz="1200" b="1" dirty="0">
                <a:solidFill>
                  <a:schemeClr val="accent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15</a:t>
            </a:r>
            <a:r>
              <a:rPr kumimoji="1" lang="zh-CN" altLang="en-US" sz="1200" b="1" dirty="0">
                <a:solidFill>
                  <a:schemeClr val="accent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名选手晋级决赛（现场展示）</a:t>
            </a:r>
            <a:endParaRPr kumimoji="1" lang="en-US" altLang="zh-CN" sz="1200" b="1" dirty="0">
              <a:solidFill>
                <a:schemeClr val="accent1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  <p:grpSp>
        <p:nvGrpSpPr>
          <p:cNvPr id="19" name="组合 18"/>
          <p:cNvGrpSpPr/>
          <p:nvPr/>
        </p:nvGrpSpPr>
        <p:grpSpPr>
          <a:xfrm>
            <a:off x="1319824" y="4787914"/>
            <a:ext cx="1308101" cy="774700"/>
            <a:chOff x="3424237" y="1422400"/>
            <a:chExt cx="1308101" cy="774700"/>
          </a:xfrm>
        </p:grpSpPr>
        <p:grpSp>
          <p:nvGrpSpPr>
            <p:cNvPr id="24" name="组合 23"/>
            <p:cNvGrpSpPr/>
            <p:nvPr/>
          </p:nvGrpSpPr>
          <p:grpSpPr>
            <a:xfrm>
              <a:off x="3602038" y="1422400"/>
              <a:ext cx="1130300" cy="774700"/>
              <a:chOff x="3602038" y="1422400"/>
              <a:chExt cx="1130300" cy="774700"/>
            </a:xfrm>
          </p:grpSpPr>
          <p:sp>
            <p:nvSpPr>
              <p:cNvPr id="26" name="任意多边形: 形状 25"/>
              <p:cNvSpPr/>
              <p:nvPr/>
            </p:nvSpPr>
            <p:spPr bwMode="auto">
              <a:xfrm>
                <a:off x="3602038" y="1422400"/>
                <a:ext cx="1130300" cy="774700"/>
              </a:xfrm>
              <a:custGeom>
                <a:avLst/>
                <a:gdLst>
                  <a:gd name="T0" fmla="*/ 234 w 356"/>
                  <a:gd name="T1" fmla="*/ 0 h 244"/>
                  <a:gd name="T2" fmla="*/ 157 w 356"/>
                  <a:gd name="T3" fmla="*/ 27 h 244"/>
                  <a:gd name="T4" fmla="*/ 157 w 356"/>
                  <a:gd name="T5" fmla="*/ 27 h 244"/>
                  <a:gd name="T6" fmla="*/ 156 w 356"/>
                  <a:gd name="T7" fmla="*/ 28 h 244"/>
                  <a:gd name="T8" fmla="*/ 156 w 356"/>
                  <a:gd name="T9" fmla="*/ 28 h 244"/>
                  <a:gd name="T10" fmla="*/ 0 w 356"/>
                  <a:gd name="T11" fmla="*/ 124 h 244"/>
                  <a:gd name="T12" fmla="*/ 152 w 356"/>
                  <a:gd name="T13" fmla="*/ 213 h 244"/>
                  <a:gd name="T14" fmla="*/ 152 w 356"/>
                  <a:gd name="T15" fmla="*/ 213 h 244"/>
                  <a:gd name="T16" fmla="*/ 234 w 356"/>
                  <a:gd name="T17" fmla="*/ 244 h 244"/>
                  <a:gd name="T18" fmla="*/ 356 w 356"/>
                  <a:gd name="T19" fmla="*/ 122 h 244"/>
                  <a:gd name="T20" fmla="*/ 234 w 356"/>
                  <a:gd name="T21" fmla="*/ 0 h 2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56" h="244">
                    <a:moveTo>
                      <a:pt x="234" y="0"/>
                    </a:moveTo>
                    <a:cubicBezTo>
                      <a:pt x="205" y="0"/>
                      <a:pt x="178" y="10"/>
                      <a:pt x="157" y="27"/>
                    </a:cubicBezTo>
                    <a:cubicBezTo>
                      <a:pt x="157" y="27"/>
                      <a:pt x="157" y="27"/>
                      <a:pt x="157" y="27"/>
                    </a:cubicBezTo>
                    <a:cubicBezTo>
                      <a:pt x="157" y="27"/>
                      <a:pt x="157" y="27"/>
                      <a:pt x="156" y="28"/>
                    </a:cubicBezTo>
                    <a:cubicBezTo>
                      <a:pt x="156" y="28"/>
                      <a:pt x="156" y="28"/>
                      <a:pt x="156" y="28"/>
                    </a:cubicBezTo>
                    <a:cubicBezTo>
                      <a:pt x="146" y="36"/>
                      <a:pt x="42" y="120"/>
                      <a:pt x="0" y="124"/>
                    </a:cubicBezTo>
                    <a:cubicBezTo>
                      <a:pt x="0" y="124"/>
                      <a:pt x="73" y="145"/>
                      <a:pt x="152" y="213"/>
                    </a:cubicBezTo>
                    <a:cubicBezTo>
                      <a:pt x="152" y="213"/>
                      <a:pt x="152" y="213"/>
                      <a:pt x="152" y="213"/>
                    </a:cubicBezTo>
                    <a:cubicBezTo>
                      <a:pt x="174" y="232"/>
                      <a:pt x="203" y="244"/>
                      <a:pt x="234" y="244"/>
                    </a:cubicBezTo>
                    <a:cubicBezTo>
                      <a:pt x="301" y="244"/>
                      <a:pt x="356" y="189"/>
                      <a:pt x="356" y="122"/>
                    </a:cubicBezTo>
                    <a:cubicBezTo>
                      <a:pt x="356" y="55"/>
                      <a:pt x="301" y="0"/>
                      <a:pt x="234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/>
                  </a:gs>
                </a:gsLst>
                <a:lin ang="2700000" scaled="0"/>
              </a:gradFill>
            </p:spPr>
            <p:txBody>
              <a:bodyPr wrap="none" lIns="108000" tIns="108000" rIns="108000" bIns="108000" rtlCol="0" anchor="b" anchorCtr="0">
                <a:noAutofit/>
              </a:bodyPr>
              <a:lstStyle/>
              <a:p>
                <a:pPr algn="ctr"/>
                <a:endParaRPr kumimoji="1" lang="zh-CN" altLang="en-US" sz="1400" b="1">
                  <a:solidFill>
                    <a:srgbClr val="FFFFFF"/>
                  </a:solidFill>
                </a:endParaRPr>
              </a:p>
            </p:txBody>
          </p:sp>
          <p:sp>
            <p:nvSpPr>
              <p:cNvPr id="27" name="椭圆 26"/>
              <p:cNvSpPr/>
              <p:nvPr/>
            </p:nvSpPr>
            <p:spPr>
              <a:xfrm>
                <a:off x="4044740" y="1512094"/>
                <a:ext cx="595313" cy="595313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dirty="0">
                    <a:solidFill>
                      <a:srgbClr val="C15A39"/>
                    </a:solidFill>
                  </a:rPr>
                  <a:t>决赛</a:t>
                </a:r>
                <a:endParaRPr lang="zh-CN" altLang="en-US" dirty="0">
                  <a:solidFill>
                    <a:srgbClr val="C15A39"/>
                  </a:solidFill>
                </a:endParaRPr>
              </a:p>
            </p:txBody>
          </p:sp>
        </p:grpSp>
        <p:sp>
          <p:nvSpPr>
            <p:cNvPr id="25" name="椭圆 24"/>
            <p:cNvSpPr/>
            <p:nvPr/>
          </p:nvSpPr>
          <p:spPr>
            <a:xfrm>
              <a:off x="3424237" y="1754292"/>
              <a:ext cx="110916" cy="110916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2" name="矩形: 圆角 21"/>
          <p:cNvSpPr/>
          <p:nvPr/>
        </p:nvSpPr>
        <p:spPr>
          <a:xfrm>
            <a:off x="3053153" y="4824751"/>
            <a:ext cx="1181100" cy="332578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50000">
                <a:schemeClr val="accent3"/>
              </a:gs>
            </a:gsLst>
            <a:lin ang="2700000" scaled="0"/>
          </a:gradFill>
        </p:spPr>
        <p:txBody>
          <a:bodyPr wrap="none" lIns="108000" tIns="108000" rIns="108000" bIns="108000" rtlCol="0" anchor="ctr" anchorCtr="0">
            <a:noAutofit/>
          </a:bodyPr>
          <a:lstStyle/>
          <a:p>
            <a:pPr algn="ctr"/>
            <a:r>
              <a:rPr kumimoji="1" lang="en-US" altLang="zh-CN" sz="1400" b="1" dirty="0">
                <a:solidFill>
                  <a:srgbClr val="FFFFFF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11.10-11.13</a:t>
            </a:r>
            <a:endParaRPr kumimoji="1" lang="en-US" altLang="zh-CN" sz="1400" b="1" dirty="0">
              <a:solidFill>
                <a:srgbClr val="FFFFFF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656607" y="5230722"/>
            <a:ext cx="3176021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000" dirty="0">
                <a:latin typeface="等线" panose="02010600030101010101" pitchFamily="2" charset="-122"/>
                <a:ea typeface="等线" panose="02010600030101010101" pitchFamily="2" charset="-122"/>
              </a:rPr>
              <a:t>晋级选手可修改并重新提交主题陈述材料，提交材料的方式和时间另行通知。</a:t>
            </a:r>
            <a:endParaRPr lang="en-US" altLang="zh-CN" sz="1000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000" dirty="0">
                <a:latin typeface="等线" panose="02010600030101010101" pitchFamily="2" charset="-122"/>
                <a:ea typeface="等线" panose="02010600030101010101" pitchFamily="2" charset="-122"/>
              </a:rPr>
              <a:t>各赛道设特等奖</a:t>
            </a:r>
            <a:r>
              <a:rPr lang="en-US" altLang="zh-CN" sz="1000" dirty="0">
                <a:latin typeface="等线" panose="02010600030101010101" pitchFamily="2" charset="-122"/>
                <a:ea typeface="等线" panose="02010600030101010101" pitchFamily="2" charset="-122"/>
              </a:rPr>
              <a:t>2</a:t>
            </a:r>
            <a:r>
              <a:rPr lang="zh-CN" altLang="en-US" sz="1000" dirty="0">
                <a:latin typeface="等线" panose="02010600030101010101" pitchFamily="2" charset="-122"/>
                <a:ea typeface="等线" panose="02010600030101010101" pitchFamily="2" charset="-122"/>
              </a:rPr>
              <a:t>人；一等奖</a:t>
            </a:r>
            <a:r>
              <a:rPr lang="en-US" altLang="zh-CN" sz="1000" dirty="0">
                <a:latin typeface="等线" panose="02010600030101010101" pitchFamily="2" charset="-122"/>
                <a:ea typeface="等线" panose="02010600030101010101" pitchFamily="2" charset="-122"/>
              </a:rPr>
              <a:t>3</a:t>
            </a:r>
            <a:r>
              <a:rPr lang="zh-CN" altLang="en-US" sz="1000" dirty="0">
                <a:latin typeface="等线" panose="02010600030101010101" pitchFamily="2" charset="-122"/>
                <a:ea typeface="等线" panose="02010600030101010101" pitchFamily="2" charset="-122"/>
              </a:rPr>
              <a:t>人；二等奖</a:t>
            </a:r>
            <a:r>
              <a:rPr lang="en-US" altLang="zh-CN" sz="1000" dirty="0">
                <a:latin typeface="等线" panose="02010600030101010101" pitchFamily="2" charset="-122"/>
                <a:ea typeface="等线" panose="02010600030101010101" pitchFamily="2" charset="-122"/>
              </a:rPr>
              <a:t>5</a:t>
            </a:r>
            <a:r>
              <a:rPr lang="zh-CN" altLang="en-US" sz="1000" dirty="0">
                <a:latin typeface="等线" panose="02010600030101010101" pitchFamily="2" charset="-122"/>
                <a:ea typeface="等线" panose="02010600030101010101" pitchFamily="2" charset="-122"/>
              </a:rPr>
              <a:t>人。</a:t>
            </a:r>
            <a:endParaRPr lang="en-US" altLang="zh-CN" sz="1000" dirty="0"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-23105" y="5036764"/>
            <a:ext cx="1283714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t" anchorCtr="0">
            <a:spAutoFit/>
          </a:bodyPr>
          <a:lstStyle/>
          <a:p>
            <a:pPr algn="r"/>
            <a:r>
              <a:rPr kumimoji="1" lang="zh-CN" altLang="en-US" sz="1200" b="1" dirty="0">
                <a:solidFill>
                  <a:schemeClr val="accent3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决出省赛候选人</a:t>
            </a:r>
            <a:endParaRPr kumimoji="1" lang="en-US" altLang="zh-CN" sz="1200" b="1" dirty="0">
              <a:solidFill>
                <a:schemeClr val="accent3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  <p:sp>
        <p:nvSpPr>
          <p:cNvPr id="38" name="矩形: 圆角 37"/>
          <p:cNvSpPr/>
          <p:nvPr/>
        </p:nvSpPr>
        <p:spPr>
          <a:xfrm>
            <a:off x="4989062" y="1434630"/>
            <a:ext cx="1181100" cy="332578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50000">
                <a:schemeClr val="accent3"/>
              </a:gs>
            </a:gsLst>
            <a:lin ang="2700000" scaled="0"/>
          </a:gradFill>
        </p:spPr>
        <p:txBody>
          <a:bodyPr wrap="none" lIns="108000" tIns="108000" rIns="108000" bIns="108000" rtlCol="0" anchor="ctr" anchorCtr="0">
            <a:noAutofit/>
          </a:bodyPr>
          <a:lstStyle/>
          <a:p>
            <a:pPr algn="ctr"/>
            <a:r>
              <a:rPr kumimoji="1" lang="en-US" altLang="zh-CN" sz="1400" b="1" dirty="0">
                <a:solidFill>
                  <a:srgbClr val="FFFFFF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10.18-10.31</a:t>
            </a:r>
            <a:endParaRPr kumimoji="1" lang="en-US" altLang="zh-CN" sz="1400" b="1" dirty="0">
              <a:solidFill>
                <a:srgbClr val="FFFFFF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  <p:sp>
        <p:nvSpPr>
          <p:cNvPr id="39" name="文本框 38"/>
          <p:cNvSpPr txBox="1"/>
          <p:nvPr/>
        </p:nvSpPr>
        <p:spPr>
          <a:xfrm>
            <a:off x="4669655" y="1841025"/>
            <a:ext cx="2379216" cy="992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000" dirty="0">
                <a:latin typeface="等线" panose="02010600030101010101" pitchFamily="2" charset="-122"/>
                <a:ea typeface="等线" panose="02010600030101010101" pitchFamily="2" charset="-122"/>
              </a:rPr>
              <a:t>参赛选手通过全国大学生职业规划大赛平台（</a:t>
            </a:r>
            <a:r>
              <a:rPr lang="en-US" altLang="zh-CN" sz="1000" dirty="0">
                <a:latin typeface="等线" panose="02010600030101010101" pitchFamily="2" charset="-122"/>
                <a:ea typeface="等线" panose="02010600030101010101" pitchFamily="2" charset="-122"/>
              </a:rPr>
              <a:t>zgs.chsi.com.cn</a:t>
            </a:r>
            <a:r>
              <a:rPr lang="zh-CN" altLang="en-US" sz="1000" dirty="0">
                <a:latin typeface="等线" panose="02010600030101010101" pitchFamily="2" charset="-122"/>
                <a:ea typeface="等线" panose="02010600030101010101" pitchFamily="2" charset="-122"/>
              </a:rPr>
              <a:t>）进行报名。</a:t>
            </a:r>
            <a:endParaRPr lang="en-US" altLang="zh-CN" sz="1000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000" dirty="0">
                <a:latin typeface="等线" panose="02010600030101010101" pitchFamily="2" charset="-122"/>
                <a:ea typeface="等线" panose="02010600030101010101" pitchFamily="2" charset="-122"/>
              </a:rPr>
              <a:t>成长赛道：大一、大二、大三</a:t>
            </a:r>
            <a:endParaRPr lang="en-US" altLang="zh-CN" sz="1000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000" dirty="0">
                <a:latin typeface="等线" panose="02010600030101010101" pitchFamily="2" charset="-122"/>
                <a:ea typeface="等线" panose="02010600030101010101" pitchFamily="2" charset="-122"/>
              </a:rPr>
              <a:t>就业赛道：大三、大四、研究生</a:t>
            </a:r>
            <a:endParaRPr lang="en-US" altLang="zh-CN" sz="1000" dirty="0"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  <p:sp>
        <p:nvSpPr>
          <p:cNvPr id="36" name="任意多边形: 形状 35"/>
          <p:cNvSpPr/>
          <p:nvPr/>
        </p:nvSpPr>
        <p:spPr bwMode="auto">
          <a:xfrm>
            <a:off x="3324223" y="1513210"/>
            <a:ext cx="1130300" cy="774700"/>
          </a:xfrm>
          <a:custGeom>
            <a:avLst/>
            <a:gdLst>
              <a:gd name="T0" fmla="*/ 234 w 356"/>
              <a:gd name="T1" fmla="*/ 0 h 244"/>
              <a:gd name="T2" fmla="*/ 157 w 356"/>
              <a:gd name="T3" fmla="*/ 27 h 244"/>
              <a:gd name="T4" fmla="*/ 157 w 356"/>
              <a:gd name="T5" fmla="*/ 27 h 244"/>
              <a:gd name="T6" fmla="*/ 156 w 356"/>
              <a:gd name="T7" fmla="*/ 28 h 244"/>
              <a:gd name="T8" fmla="*/ 156 w 356"/>
              <a:gd name="T9" fmla="*/ 28 h 244"/>
              <a:gd name="T10" fmla="*/ 0 w 356"/>
              <a:gd name="T11" fmla="*/ 124 h 244"/>
              <a:gd name="T12" fmla="*/ 152 w 356"/>
              <a:gd name="T13" fmla="*/ 213 h 244"/>
              <a:gd name="T14" fmla="*/ 152 w 356"/>
              <a:gd name="T15" fmla="*/ 213 h 244"/>
              <a:gd name="T16" fmla="*/ 234 w 356"/>
              <a:gd name="T17" fmla="*/ 244 h 244"/>
              <a:gd name="T18" fmla="*/ 356 w 356"/>
              <a:gd name="T19" fmla="*/ 122 h 244"/>
              <a:gd name="T20" fmla="*/ 234 w 356"/>
              <a:gd name="T21" fmla="*/ 0 h 2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56" h="244">
                <a:moveTo>
                  <a:pt x="234" y="0"/>
                </a:moveTo>
                <a:cubicBezTo>
                  <a:pt x="205" y="0"/>
                  <a:pt x="178" y="10"/>
                  <a:pt x="157" y="27"/>
                </a:cubicBezTo>
                <a:cubicBezTo>
                  <a:pt x="157" y="27"/>
                  <a:pt x="157" y="27"/>
                  <a:pt x="157" y="27"/>
                </a:cubicBezTo>
                <a:cubicBezTo>
                  <a:pt x="157" y="27"/>
                  <a:pt x="157" y="27"/>
                  <a:pt x="156" y="28"/>
                </a:cubicBezTo>
                <a:cubicBezTo>
                  <a:pt x="156" y="28"/>
                  <a:pt x="156" y="28"/>
                  <a:pt x="156" y="28"/>
                </a:cubicBezTo>
                <a:cubicBezTo>
                  <a:pt x="146" y="36"/>
                  <a:pt x="42" y="120"/>
                  <a:pt x="0" y="124"/>
                </a:cubicBezTo>
                <a:cubicBezTo>
                  <a:pt x="0" y="124"/>
                  <a:pt x="73" y="145"/>
                  <a:pt x="152" y="213"/>
                </a:cubicBezTo>
                <a:cubicBezTo>
                  <a:pt x="152" y="213"/>
                  <a:pt x="152" y="213"/>
                  <a:pt x="152" y="213"/>
                </a:cubicBezTo>
                <a:cubicBezTo>
                  <a:pt x="174" y="232"/>
                  <a:pt x="203" y="244"/>
                  <a:pt x="234" y="244"/>
                </a:cubicBezTo>
                <a:cubicBezTo>
                  <a:pt x="301" y="244"/>
                  <a:pt x="356" y="189"/>
                  <a:pt x="356" y="122"/>
                </a:cubicBezTo>
                <a:cubicBezTo>
                  <a:pt x="356" y="55"/>
                  <a:pt x="301" y="0"/>
                  <a:pt x="234" y="0"/>
                </a:cubicBezTo>
                <a:close/>
              </a:path>
            </a:pathLst>
          </a:cu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50000">
                <a:schemeClr val="accent3"/>
              </a:gs>
            </a:gsLst>
            <a:lin ang="2700000" scaled="0"/>
          </a:gradFill>
        </p:spPr>
        <p:txBody>
          <a:bodyPr wrap="none" lIns="108000" tIns="108000" rIns="108000" bIns="108000" rtlCol="0" anchor="b" anchorCtr="0">
            <a:noAutofit/>
          </a:bodyPr>
          <a:lstStyle/>
          <a:p>
            <a:pPr algn="ctr"/>
            <a:endParaRPr kumimoji="1" lang="zh-CN" altLang="en-US" sz="1400" b="1">
              <a:solidFill>
                <a:srgbClr val="FFFFFF"/>
              </a:solidFill>
            </a:endParaRPr>
          </a:p>
        </p:txBody>
      </p:sp>
      <p:sp>
        <p:nvSpPr>
          <p:cNvPr id="37" name="椭圆 36"/>
          <p:cNvSpPr/>
          <p:nvPr/>
        </p:nvSpPr>
        <p:spPr>
          <a:xfrm>
            <a:off x="3766925" y="1602904"/>
            <a:ext cx="595313" cy="595313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rgbClr val="C15A39"/>
                </a:solidFill>
              </a:rPr>
              <a:t>初赛</a:t>
            </a:r>
            <a:endParaRPr lang="zh-CN" altLang="en-US" dirty="0">
              <a:solidFill>
                <a:srgbClr val="C15A39"/>
              </a:solidFill>
            </a:endParaRPr>
          </a:p>
        </p:txBody>
      </p:sp>
      <p:sp>
        <p:nvSpPr>
          <p:cNvPr id="35" name="椭圆 34"/>
          <p:cNvSpPr/>
          <p:nvPr/>
        </p:nvSpPr>
        <p:spPr>
          <a:xfrm>
            <a:off x="3146422" y="1845102"/>
            <a:ext cx="110916" cy="11091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339382" y="1373893"/>
            <a:ext cx="2882082" cy="1168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t" anchorCtr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zh-CN" altLang="en-US" sz="1200" b="1" dirty="0">
                <a:solidFill>
                  <a:schemeClr val="accent3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（</a:t>
            </a:r>
            <a:r>
              <a:rPr kumimoji="1" lang="en-US" altLang="zh-CN" sz="1200" b="1" dirty="0">
                <a:solidFill>
                  <a:schemeClr val="accent3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1</a:t>
            </a:r>
            <a:r>
              <a:rPr kumimoji="1" lang="zh-CN" altLang="en-US" sz="1200" b="1" dirty="0">
                <a:solidFill>
                  <a:schemeClr val="accent3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）各学院每赛道参赛作品提交量不少于对应年级总人数的</a:t>
            </a:r>
            <a:r>
              <a:rPr kumimoji="1" lang="en-US" altLang="zh-CN" sz="1200" b="1" dirty="0">
                <a:solidFill>
                  <a:schemeClr val="accent3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10%</a:t>
            </a:r>
            <a:endParaRPr kumimoji="1" lang="en-US" altLang="zh-CN" sz="1200" b="1" dirty="0">
              <a:solidFill>
                <a:schemeClr val="accent3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>
              <a:spcAft>
                <a:spcPts val="600"/>
              </a:spcAft>
            </a:pPr>
            <a:r>
              <a:rPr kumimoji="1" lang="zh-CN" altLang="en-US" sz="1200" b="1" dirty="0">
                <a:solidFill>
                  <a:schemeClr val="accent3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（</a:t>
            </a:r>
            <a:r>
              <a:rPr kumimoji="1" lang="en-US" altLang="zh-CN" sz="1200" b="1" dirty="0">
                <a:solidFill>
                  <a:schemeClr val="accent3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2</a:t>
            </a:r>
            <a:r>
              <a:rPr kumimoji="1" lang="zh-CN" altLang="en-US" sz="1200" b="1" dirty="0">
                <a:solidFill>
                  <a:schemeClr val="accent3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）</a:t>
            </a:r>
            <a:r>
              <a:rPr kumimoji="1" lang="en-US" altLang="zh-CN" sz="1200" b="1" dirty="0">
                <a:solidFill>
                  <a:schemeClr val="accent3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10</a:t>
            </a:r>
            <a:r>
              <a:rPr kumimoji="1" lang="zh-CN" altLang="en-US" sz="1200" b="1" dirty="0">
                <a:solidFill>
                  <a:schemeClr val="accent3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月</a:t>
            </a:r>
            <a:r>
              <a:rPr kumimoji="1" lang="en-US" altLang="zh-CN" sz="1200" b="1" dirty="0">
                <a:solidFill>
                  <a:schemeClr val="accent3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31</a:t>
            </a:r>
            <a:r>
              <a:rPr kumimoji="1" lang="zh-CN" altLang="en-US" sz="1200" b="1" dirty="0">
                <a:solidFill>
                  <a:schemeClr val="accent3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日前各学院每赛道至少推荐参赛作品的</a:t>
            </a:r>
            <a:r>
              <a:rPr kumimoji="1" lang="en-US" altLang="zh-CN" sz="1200" b="1" dirty="0">
                <a:solidFill>
                  <a:schemeClr val="accent3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10%</a:t>
            </a:r>
            <a:r>
              <a:rPr kumimoji="1" lang="zh-CN" altLang="en-US" sz="1200" b="1" dirty="0">
                <a:solidFill>
                  <a:schemeClr val="accent3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参加校复赛</a:t>
            </a:r>
            <a:endParaRPr kumimoji="1" lang="en-US" altLang="zh-CN" sz="1200" b="1" dirty="0">
              <a:solidFill>
                <a:schemeClr val="accent3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>
              <a:spcAft>
                <a:spcPts val="600"/>
              </a:spcAft>
            </a:pPr>
            <a:endParaRPr kumimoji="1" lang="en-US" altLang="zh-CN" sz="1200" b="1" dirty="0">
              <a:solidFill>
                <a:schemeClr val="accent3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  <p:sp>
        <p:nvSpPr>
          <p:cNvPr id="77" name="文本框 76"/>
          <p:cNvSpPr txBox="1"/>
          <p:nvPr/>
        </p:nvSpPr>
        <p:spPr>
          <a:xfrm>
            <a:off x="3406323" y="326883"/>
            <a:ext cx="48526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olidFill>
                  <a:srgbClr val="C15A3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大学生职业规划大赛赛事说明</a:t>
            </a:r>
            <a:endParaRPr lang="zh-CN" altLang="en-US" sz="2800" dirty="0">
              <a:solidFill>
                <a:srgbClr val="C15A3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0" name="文本框 79"/>
          <p:cNvSpPr txBox="1"/>
          <p:nvPr/>
        </p:nvSpPr>
        <p:spPr>
          <a:xfrm>
            <a:off x="1119505" y="6250305"/>
            <a:ext cx="4435475" cy="306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400" b="1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初赛</a:t>
            </a:r>
            <a:r>
              <a:rPr lang="zh-CN" altLang="zh-CN" sz="1400" b="1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参赛材料提交</a:t>
            </a:r>
            <a:r>
              <a:rPr lang="zh-CN" altLang="en-US" sz="1400" b="1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的</a:t>
            </a:r>
            <a:r>
              <a:rPr lang="zh-CN" altLang="en-US" sz="1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截止时间为</a:t>
            </a:r>
            <a:r>
              <a:rPr lang="en-US" altLang="zh-CN" sz="1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2023</a:t>
            </a:r>
            <a:r>
              <a:rPr lang="zh-CN" altLang="en-US" sz="1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年</a:t>
            </a:r>
            <a:r>
              <a:rPr lang="en-US" altLang="zh-CN" sz="1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10</a:t>
            </a:r>
            <a:r>
              <a:rPr lang="zh-CN" altLang="en-US" sz="1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月</a:t>
            </a:r>
            <a:r>
              <a:rPr lang="en-US" altLang="zh-CN" sz="1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29</a:t>
            </a:r>
            <a:r>
              <a:rPr lang="zh-CN" altLang="en-US" sz="1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日！！！</a:t>
            </a:r>
            <a:endParaRPr lang="zh-CN" altLang="en-US" sz="1400" b="1" dirty="0">
              <a:solidFill>
                <a:srgbClr val="FF0000"/>
              </a:solidFill>
            </a:endParaRPr>
          </a:p>
        </p:txBody>
      </p:sp>
      <p:graphicFrame>
        <p:nvGraphicFramePr>
          <p:cNvPr id="83" name="表格 83"/>
          <p:cNvGraphicFramePr>
            <a:graphicFrameLocks noGrp="1"/>
          </p:cNvGraphicFramePr>
          <p:nvPr/>
        </p:nvGraphicFramePr>
        <p:xfrm>
          <a:off x="7264103" y="1090160"/>
          <a:ext cx="4629282" cy="1616075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714359"/>
                <a:gridCol w="1171852"/>
                <a:gridCol w="27430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/>
                        <a:t>赛道名称</a:t>
                      </a:r>
                      <a:endParaRPr lang="zh-CN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/>
                        <a:t>提交材料</a:t>
                      </a:r>
                      <a:endParaRPr lang="zh-CN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/>
                        <a:t>格式要求</a:t>
                      </a:r>
                      <a:endParaRPr lang="zh-CN" altLang="en-US" sz="1000" dirty="0"/>
                    </a:p>
                  </a:txBody>
                  <a:tcPr anchor="ctr"/>
                </a:tc>
              </a:tr>
              <a:tr h="25962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1000" kern="1200" dirty="0">
                          <a:solidFill>
                            <a:schemeClr val="tx1"/>
                          </a:solidFill>
                          <a:effectLst/>
                        </a:rPr>
                        <a:t>成长赛道</a:t>
                      </a:r>
                      <a:endParaRPr lang="zh-CN" altLang="en-US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kern="12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zh-CN" altLang="en-US" sz="1000" kern="1200" dirty="0">
                          <a:solidFill>
                            <a:schemeClr val="tx1"/>
                          </a:solidFill>
                          <a:effectLst/>
                        </a:rPr>
                        <a:t>、</a:t>
                      </a:r>
                      <a:r>
                        <a:rPr lang="zh-CN" altLang="zh-CN" sz="1000" kern="1200" dirty="0">
                          <a:solidFill>
                            <a:schemeClr val="tx1"/>
                          </a:solidFill>
                          <a:effectLst/>
                        </a:rPr>
                        <a:t>生涯发展报告</a:t>
                      </a:r>
                      <a:endParaRPr lang="zh-CN" altLang="en-US" sz="1000" dirty="0"/>
                    </a:p>
                  </a:txBody>
                  <a:tcPr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PDF</a:t>
                      </a:r>
                      <a:r>
                        <a:rPr lang="zh-CN" alt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格式</a:t>
                      </a:r>
                      <a:r>
                        <a:rPr lang="zh-CN" altLang="zh-CN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，文字</a:t>
                      </a:r>
                      <a:r>
                        <a:rPr lang="en-US" altLang="zh-CN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1500</a:t>
                      </a:r>
                      <a:r>
                        <a:rPr lang="zh-CN" altLang="zh-CN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字</a:t>
                      </a:r>
                      <a:r>
                        <a:rPr lang="zh-CN" alt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内</a:t>
                      </a:r>
                      <a:r>
                        <a:rPr lang="zh-CN" altLang="zh-CN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，图表</a:t>
                      </a:r>
                      <a:r>
                        <a:rPr lang="en-US" altLang="zh-CN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zh-CN" altLang="zh-CN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张</a:t>
                      </a:r>
                      <a:r>
                        <a:rPr lang="zh-CN" alt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内</a:t>
                      </a:r>
                      <a:endParaRPr lang="zh-CN" altLang="en-US" sz="1000" dirty="0"/>
                    </a:p>
                  </a:txBody>
                  <a:tcPr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00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kern="12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zh-CN" altLang="en-US" sz="1000" kern="1200" dirty="0">
                          <a:solidFill>
                            <a:schemeClr val="tx1"/>
                          </a:solidFill>
                          <a:effectLst/>
                        </a:rPr>
                        <a:t>、</a:t>
                      </a:r>
                      <a:r>
                        <a:rPr lang="zh-CN" altLang="zh-CN" sz="1000" kern="1200" dirty="0">
                          <a:solidFill>
                            <a:schemeClr val="tx1"/>
                          </a:solidFill>
                          <a:effectLst/>
                        </a:rPr>
                        <a:t>生涯发展展示</a:t>
                      </a:r>
                      <a:endParaRPr lang="zh-CN" altLang="en-US" sz="1000" dirty="0"/>
                    </a:p>
                  </a:txBody>
                  <a:tcP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PPT</a:t>
                      </a:r>
                      <a:r>
                        <a:rPr lang="zh-CN" alt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格式</a:t>
                      </a:r>
                      <a:r>
                        <a:rPr lang="zh-CN" altLang="zh-CN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，不超过</a:t>
                      </a:r>
                      <a:r>
                        <a:rPr lang="en-US" altLang="zh-CN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50MB</a:t>
                      </a:r>
                      <a:r>
                        <a:rPr lang="zh-CN" altLang="zh-CN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；可加入视频</a:t>
                      </a:r>
                      <a:endParaRPr lang="zh-CN" altLang="en-US" sz="1000" dirty="0"/>
                    </a:p>
                  </a:txBody>
                  <a:tcP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251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1000" kern="1200" dirty="0">
                          <a:solidFill>
                            <a:schemeClr val="tx1"/>
                          </a:solidFill>
                          <a:effectLst/>
                        </a:rPr>
                        <a:t>就业赛道</a:t>
                      </a:r>
                      <a:endParaRPr lang="zh-CN" altLang="en-US" sz="1000" dirty="0"/>
                    </a:p>
                  </a:txBody>
                  <a:tcPr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kern="12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zh-CN" altLang="en-US" sz="1000" kern="1200" dirty="0">
                          <a:solidFill>
                            <a:schemeClr val="tx1"/>
                          </a:solidFill>
                          <a:effectLst/>
                        </a:rPr>
                        <a:t>、</a:t>
                      </a:r>
                      <a:r>
                        <a:rPr lang="zh-CN" altLang="zh-CN" sz="1000" kern="1200" dirty="0">
                          <a:solidFill>
                            <a:schemeClr val="tx1"/>
                          </a:solidFill>
                          <a:effectLst/>
                        </a:rPr>
                        <a:t>求职简历</a:t>
                      </a:r>
                      <a:endParaRPr lang="zh-CN" altLang="en-US" sz="1000" dirty="0"/>
                    </a:p>
                  </a:txBody>
                  <a:tcP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PDF</a:t>
                      </a:r>
                      <a:r>
                        <a:rPr lang="zh-CN" alt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格式</a:t>
                      </a:r>
                      <a:endParaRPr lang="zh-CN" altLang="en-US" sz="1000" dirty="0"/>
                    </a:p>
                  </a:txBody>
                  <a:tcP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230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kern="12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zh-CN" altLang="en-US" sz="1000" kern="1200" dirty="0">
                          <a:solidFill>
                            <a:schemeClr val="tx1"/>
                          </a:solidFill>
                          <a:effectLst/>
                        </a:rPr>
                        <a:t>、</a:t>
                      </a:r>
                      <a:r>
                        <a:rPr lang="zh-CN" altLang="zh-CN" sz="1000" kern="1200" dirty="0">
                          <a:solidFill>
                            <a:schemeClr val="tx1"/>
                          </a:solidFill>
                          <a:effectLst/>
                        </a:rPr>
                        <a:t>就业能力展示</a:t>
                      </a:r>
                      <a:endParaRPr lang="zh-CN" altLang="en-US" sz="1000" dirty="0"/>
                    </a:p>
                  </a:txBody>
                  <a:tcP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PPT</a:t>
                      </a:r>
                      <a:r>
                        <a:rPr lang="zh-CN" alt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格式</a:t>
                      </a:r>
                      <a:r>
                        <a:rPr lang="zh-CN" altLang="zh-CN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，不超过</a:t>
                      </a:r>
                      <a:r>
                        <a:rPr lang="en-US" altLang="zh-CN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50MB</a:t>
                      </a:r>
                      <a:r>
                        <a:rPr lang="zh-CN" altLang="zh-CN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；可加入视频</a:t>
                      </a:r>
                      <a:endParaRPr lang="zh-CN" altLang="en-US" sz="1000" dirty="0"/>
                    </a:p>
                  </a:txBody>
                  <a:tcP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907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kern="12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zh-CN" altLang="en-US" sz="1000" kern="1200" dirty="0">
                          <a:solidFill>
                            <a:schemeClr val="tx1"/>
                          </a:solidFill>
                          <a:effectLst/>
                        </a:rPr>
                        <a:t>、</a:t>
                      </a:r>
                      <a:r>
                        <a:rPr lang="zh-CN" altLang="zh-CN" sz="1000" kern="1200" dirty="0">
                          <a:solidFill>
                            <a:schemeClr val="tx1"/>
                          </a:solidFill>
                          <a:effectLst/>
                        </a:rPr>
                        <a:t>辅助证明材料</a:t>
                      </a:r>
                      <a:endParaRPr lang="zh-CN" altLang="en-US" sz="1000" dirty="0"/>
                    </a:p>
                  </a:txBody>
                  <a:tcP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PDF</a:t>
                      </a:r>
                      <a:r>
                        <a:rPr lang="zh-CN" alt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格式</a:t>
                      </a:r>
                      <a:r>
                        <a:rPr lang="zh-CN" altLang="zh-CN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，整合为单个文件，不超过</a:t>
                      </a:r>
                      <a:r>
                        <a:rPr lang="en-US" altLang="zh-CN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50MB</a:t>
                      </a:r>
                      <a:endParaRPr lang="zh-CN" altLang="en-US" sz="1000" dirty="0"/>
                    </a:p>
                  </a:txBody>
                  <a:tcP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84" name="直接连接符 83"/>
          <p:cNvSpPr/>
          <p:nvPr/>
        </p:nvSpPr>
        <p:spPr bwMode="auto">
          <a:xfrm flipV="1">
            <a:off x="2590160" y="6717161"/>
            <a:ext cx="8728381" cy="35580"/>
          </a:xfrm>
          <a:prstGeom prst="line">
            <a:avLst/>
          </a:prstGeom>
          <a:noFill/>
          <a:ln w="6350" cap="flat">
            <a:solidFill>
              <a:srgbClr val="C4C4C4">
                <a:alpha val="60000"/>
              </a:srgbClr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graphicFrame>
        <p:nvGraphicFramePr>
          <p:cNvPr id="85" name="表格 83"/>
          <p:cNvGraphicFramePr>
            <a:graphicFrameLocks noGrp="1"/>
          </p:cNvGraphicFramePr>
          <p:nvPr/>
        </p:nvGraphicFramePr>
        <p:xfrm>
          <a:off x="7271088" y="2846218"/>
          <a:ext cx="4625637" cy="1512769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714359"/>
                <a:gridCol w="391127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/>
                        <a:t>赛道名称</a:t>
                      </a:r>
                      <a:endParaRPr lang="zh-CN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/>
                        <a:t>比 赛 形 式</a:t>
                      </a:r>
                      <a:endParaRPr lang="zh-CN" altLang="en-US" sz="1000" dirty="0"/>
                    </a:p>
                  </a:txBody>
                  <a:tcPr anchor="ctr"/>
                </a:tc>
              </a:tr>
              <a:tr h="51354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1000" kern="1200" dirty="0">
                          <a:solidFill>
                            <a:schemeClr val="tx1"/>
                          </a:solidFill>
                          <a:effectLst/>
                        </a:rPr>
                        <a:t>成长赛道</a:t>
                      </a:r>
                      <a:endParaRPr lang="zh-CN" altLang="en-US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kern="1200" dirty="0">
                          <a:solidFill>
                            <a:schemeClr val="tx1"/>
                          </a:solidFill>
                          <a:effectLst/>
                        </a:rPr>
                        <a:t>选手结合生涯发展报告进行陈述和展示，时长</a:t>
                      </a:r>
                      <a:r>
                        <a:rPr lang="en-US" altLang="zh-CN" sz="1000" kern="12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zh-CN" altLang="en-US" sz="1000" kern="1200" dirty="0">
                          <a:solidFill>
                            <a:schemeClr val="tx1"/>
                          </a:solidFill>
                          <a:effectLst/>
                        </a:rPr>
                        <a:t>分钟。</a:t>
                      </a:r>
                      <a:endParaRPr lang="zh-CN" altLang="en-US" sz="1000" dirty="0"/>
                    </a:p>
                  </a:txBody>
                  <a:tcPr anchor="ctr"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83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1000" kern="1200" dirty="0">
                          <a:solidFill>
                            <a:schemeClr val="tx1"/>
                          </a:solidFill>
                          <a:effectLst/>
                        </a:rPr>
                        <a:t>就业赛道</a:t>
                      </a:r>
                      <a:endParaRPr lang="zh-CN" altLang="en-US" sz="1000" dirty="0"/>
                    </a:p>
                  </a:txBody>
                  <a:tcPr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kern="1200" dirty="0">
                          <a:solidFill>
                            <a:schemeClr val="tx1"/>
                          </a:solidFill>
                          <a:effectLst/>
                        </a:rPr>
                        <a:t>选手陈述个人求职意向和职业准备情况，展示通用素质与岗位能力。时长</a:t>
                      </a:r>
                      <a:r>
                        <a:rPr lang="en-US" altLang="zh-CN" sz="1000" kern="12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zh-CN" altLang="en-US" sz="1000" kern="1200" dirty="0">
                          <a:solidFill>
                            <a:schemeClr val="tx1"/>
                          </a:solidFill>
                          <a:effectLst/>
                        </a:rPr>
                        <a:t>分钟</a:t>
                      </a:r>
                      <a:endParaRPr lang="zh-CN" altLang="en-US" sz="1000" dirty="0"/>
                    </a:p>
                  </a:txBody>
                  <a:tcPr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86" name="表格 83"/>
          <p:cNvGraphicFramePr>
            <a:graphicFrameLocks noGrp="1"/>
          </p:cNvGraphicFramePr>
          <p:nvPr/>
        </p:nvGraphicFramePr>
        <p:xfrm>
          <a:off x="6245101" y="4482436"/>
          <a:ext cx="5709409" cy="2053329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82078"/>
                <a:gridCol w="1061802"/>
                <a:gridCol w="553588"/>
                <a:gridCol w="361194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/>
                        <a:t>赛道名称</a:t>
                      </a:r>
                      <a:endParaRPr lang="zh-CN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/>
                        <a:t>比赛流程</a:t>
                      </a:r>
                      <a:endParaRPr lang="zh-CN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/>
                        <a:t>时长</a:t>
                      </a:r>
                      <a:endParaRPr lang="zh-CN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/>
                        <a:t>格式要求</a:t>
                      </a:r>
                      <a:endParaRPr lang="zh-CN" altLang="en-US" sz="1000" dirty="0"/>
                    </a:p>
                  </a:txBody>
                  <a:tcPr anchor="ctr"/>
                </a:tc>
              </a:tr>
              <a:tr h="259628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1000" kern="1200" dirty="0">
                          <a:solidFill>
                            <a:schemeClr val="tx1"/>
                          </a:solidFill>
                          <a:effectLst/>
                        </a:rPr>
                        <a:t>成长赛道</a:t>
                      </a:r>
                      <a:endParaRPr lang="zh-CN" altLang="en-US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kern="1200" dirty="0">
                          <a:solidFill>
                            <a:schemeClr val="tx1"/>
                          </a:solidFill>
                          <a:effectLst/>
                        </a:rPr>
                        <a:t>主题陈述</a:t>
                      </a:r>
                      <a:endParaRPr lang="zh-CN" altLang="en-US" sz="1000" dirty="0"/>
                    </a:p>
                  </a:txBody>
                  <a:tcPr anchor="ctr"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dirty="0"/>
                        <a:t>8min</a:t>
                      </a:r>
                      <a:endParaRPr lang="zh-CN" altLang="en-US" sz="1000" dirty="0"/>
                    </a:p>
                  </a:txBody>
                  <a:tcPr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选手结合生涯发展报告进行陈述和展示</a:t>
                      </a:r>
                      <a:endParaRPr lang="zh-CN" altLang="en-US" sz="1000" dirty="0"/>
                    </a:p>
                  </a:txBody>
                  <a:tcPr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628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000" dirty="0"/>
                        <a:t>评委提问</a:t>
                      </a:r>
                      <a:endParaRPr lang="zh-CN" altLang="en-US" sz="1000" dirty="0"/>
                    </a:p>
                  </a:txBody>
                  <a:tcPr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dirty="0"/>
                        <a:t>5min</a:t>
                      </a:r>
                      <a:endParaRPr lang="zh-CN" altLang="en-US" sz="1000" dirty="0"/>
                    </a:p>
                  </a:txBody>
                  <a:tcP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dirty="0"/>
                        <a:t>评委结合选手陈述和现场表现进行提问</a:t>
                      </a:r>
                      <a:endParaRPr lang="zh-CN" altLang="en-US" sz="1000" dirty="0"/>
                    </a:p>
                  </a:txBody>
                  <a:tcP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913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000" kern="1200" dirty="0">
                          <a:solidFill>
                            <a:schemeClr val="tx1"/>
                          </a:solidFill>
                          <a:effectLst/>
                        </a:rPr>
                        <a:t>天降实习</a:t>
                      </a:r>
                      <a:r>
                        <a:rPr lang="en-US" altLang="zh-CN" sz="1000" kern="1200" dirty="0">
                          <a:solidFill>
                            <a:schemeClr val="tx1"/>
                          </a:solidFill>
                          <a:effectLst/>
                        </a:rPr>
                        <a:t>offer</a:t>
                      </a:r>
                      <a:endParaRPr lang="zh-CN" altLang="en-US" sz="1000" dirty="0"/>
                    </a:p>
                  </a:txBody>
                  <a:tcPr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dirty="0"/>
                        <a:t>3min</a:t>
                      </a:r>
                      <a:endParaRPr lang="zh-CN" altLang="en-US" sz="1000" dirty="0"/>
                    </a:p>
                  </a:txBody>
                  <a:tcP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用人单位根据选手表现，决定是否给出实习意向，并对作点评</a:t>
                      </a:r>
                      <a:endParaRPr lang="zh-CN" altLang="en-US" sz="1000" dirty="0"/>
                    </a:p>
                  </a:txBody>
                  <a:tcP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251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1000" kern="1200" dirty="0">
                          <a:solidFill>
                            <a:schemeClr val="tx1"/>
                          </a:solidFill>
                          <a:effectLst/>
                        </a:rPr>
                        <a:t>就业赛道</a:t>
                      </a:r>
                      <a:endParaRPr lang="zh-CN" altLang="en-US" sz="1000" dirty="0"/>
                    </a:p>
                  </a:txBody>
                  <a:tcPr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kern="1200" dirty="0">
                          <a:solidFill>
                            <a:schemeClr val="tx1"/>
                          </a:solidFill>
                          <a:effectLst/>
                        </a:rPr>
                        <a:t>主题陈述</a:t>
                      </a:r>
                      <a:endParaRPr lang="zh-CN" altLang="en-US" sz="1000" dirty="0"/>
                    </a:p>
                  </a:txBody>
                  <a:tcPr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dirty="0"/>
                        <a:t>7min</a:t>
                      </a:r>
                      <a:endParaRPr lang="zh-CN" altLang="en-US" sz="1000" dirty="0"/>
                    </a:p>
                  </a:txBody>
                  <a:tcP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选手陈述求职意向和职业准备情况，展示通用素质与岗位能力</a:t>
                      </a:r>
                      <a:endParaRPr lang="zh-CN" altLang="en-US" sz="1000" dirty="0"/>
                    </a:p>
                  </a:txBody>
                  <a:tcP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230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000" dirty="0"/>
                        <a:t>评委提问</a:t>
                      </a:r>
                      <a:endParaRPr lang="zh-CN" altLang="en-US" sz="1000" dirty="0"/>
                    </a:p>
                  </a:txBody>
                  <a:tcPr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dirty="0"/>
                        <a:t>8min</a:t>
                      </a:r>
                      <a:endParaRPr lang="zh-CN" altLang="en-US" sz="1000" dirty="0"/>
                    </a:p>
                  </a:txBody>
                  <a:tcP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评委提出真实工作场景中可能遇到的问题，选手提出解决方案；评委结合选手陈述自由提问。</a:t>
                      </a:r>
                      <a:endParaRPr lang="zh-CN" altLang="en-US" sz="1000" dirty="0"/>
                    </a:p>
                  </a:txBody>
                  <a:tcP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907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000" kern="1200" dirty="0">
                          <a:solidFill>
                            <a:schemeClr val="tx1"/>
                          </a:solidFill>
                          <a:effectLst/>
                        </a:rPr>
                        <a:t>天降实习</a:t>
                      </a:r>
                      <a:r>
                        <a:rPr lang="en-US" altLang="zh-CN" sz="1000" kern="1200" dirty="0">
                          <a:solidFill>
                            <a:schemeClr val="tx1"/>
                          </a:solidFill>
                          <a:effectLst/>
                        </a:rPr>
                        <a:t>offer</a:t>
                      </a:r>
                      <a:endParaRPr lang="zh-CN" altLang="en-US" sz="1000" dirty="0"/>
                    </a:p>
                  </a:txBody>
                  <a:tcPr anchor="ctr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dirty="0"/>
                        <a:t>3min</a:t>
                      </a:r>
                      <a:endParaRPr lang="zh-CN" altLang="en-US" sz="1000" dirty="0"/>
                    </a:p>
                  </a:txBody>
                  <a:tcP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用人单位根据选手表现，决定是否给出实习意向，并对作点评</a:t>
                      </a:r>
                      <a:endParaRPr lang="zh-CN" altLang="en-US" sz="1000" dirty="0"/>
                    </a:p>
                  </a:txBody>
                  <a:tcP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90" name="图片 89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03" y="58036"/>
            <a:ext cx="2245165" cy="891508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ISLIDE.VECTOR" val="#924768;#918873;"/>
</p:tagLst>
</file>

<file path=ppt/tags/tag2.xml><?xml version="1.0" encoding="utf-8"?>
<p:tagLst xmlns:p="http://schemas.openxmlformats.org/presentationml/2006/main">
  <p:tag name="commondata" val="eyJoZGlkIjoiYTU0OTA3OTQ4YWY3ZjA5OTg2ZDVkNGU5MWZlMzlhMTQifQ=="/>
</p:tagLst>
</file>

<file path=ppt/theme/theme1.xml><?xml version="1.0" encoding="utf-8"?>
<a:theme xmlns:a="http://schemas.openxmlformats.org/drawingml/2006/main" name="Office 主题​​">
  <a:themeElements>
    <a:clrScheme name="蓝绿色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font">
      <a:majorFont>
        <a:latin typeface="等线 Light"/>
        <a:ea typeface="等线 Light"/>
        <a:cs typeface=""/>
      </a:majorFont>
      <a:minorFont>
        <a:latin typeface="等线"/>
        <a:ea typeface="等线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854</Words>
  <Application>WPS 演示</Application>
  <PresentationFormat>宽屏</PresentationFormat>
  <Paragraphs>140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宋体</vt:lpstr>
      <vt:lpstr>Wingdings</vt:lpstr>
      <vt:lpstr>等线</vt:lpstr>
      <vt:lpstr>微软雅黑</vt:lpstr>
      <vt:lpstr>Calibri</vt:lpstr>
      <vt:lpstr>Times New Roman</vt:lpstr>
      <vt:lpstr>Arial Unicode MS</vt:lpstr>
      <vt:lpstr>等线 Light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User</dc:creator>
  <cp:lastModifiedBy>梦想·家</cp:lastModifiedBy>
  <cp:revision>32</cp:revision>
  <dcterms:created xsi:type="dcterms:W3CDTF">2023-10-17T08:54:00Z</dcterms:created>
  <dcterms:modified xsi:type="dcterms:W3CDTF">2023-10-18T00:44:16Z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D5A2139366D140588C858F4C953D951C_13</vt:lpwstr>
  </property>
  <property fmtid="{D5CDD505-2E9C-101B-9397-08002B2CF9AE}" pid="3" name="KSOProductBuildVer">
    <vt:lpwstr>2052-12.1.0.15712</vt:lpwstr>
  </property>
</Properties>
</file>